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304" r:id="rId3"/>
    <p:sldId id="312" r:id="rId4"/>
    <p:sldId id="31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8" r:id="rId24"/>
    <p:sldId id="277" r:id="rId25"/>
    <p:sldId id="278" r:id="rId26"/>
    <p:sldId id="279" r:id="rId27"/>
    <p:sldId id="307" r:id="rId28"/>
    <p:sldId id="305" r:id="rId29"/>
    <p:sldId id="306" r:id="rId30"/>
    <p:sldId id="308" r:id="rId31"/>
    <p:sldId id="280" r:id="rId32"/>
    <p:sldId id="281" r:id="rId33"/>
    <p:sldId id="282" r:id="rId34"/>
    <p:sldId id="285" r:id="rId35"/>
    <p:sldId id="302" r:id="rId36"/>
    <p:sldId id="283" r:id="rId37"/>
    <p:sldId id="303" r:id="rId38"/>
    <p:sldId id="284" r:id="rId39"/>
    <p:sldId id="309" r:id="rId40"/>
    <p:sldId id="286" r:id="rId41"/>
    <p:sldId id="287" r:id="rId42"/>
    <p:sldId id="289" r:id="rId43"/>
    <p:sldId id="290" r:id="rId44"/>
    <p:sldId id="291" r:id="rId45"/>
    <p:sldId id="292" r:id="rId46"/>
    <p:sldId id="311" r:id="rId47"/>
    <p:sldId id="293" r:id="rId48"/>
    <p:sldId id="294" r:id="rId49"/>
    <p:sldId id="295" r:id="rId50"/>
    <p:sldId id="296" r:id="rId51"/>
    <p:sldId id="310" r:id="rId52"/>
    <p:sldId id="297" r:id="rId53"/>
    <p:sldId id="298" r:id="rId54"/>
    <p:sldId id="300" r:id="rId55"/>
    <p:sldId id="301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037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EB939-4A5E-423E-B765-C4B48FB1D4A0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A09061B-78BC-4B03-AEFF-222FE637356B}">
      <dgm:prSet phldrT="[Текст]"/>
      <dgm:spPr/>
      <dgm:t>
        <a:bodyPr/>
        <a:lstStyle/>
        <a:p>
          <a:r>
            <a:rPr lang="ru-RU" dirty="0" smtClean="0"/>
            <a:t>Электронная почта</a:t>
          </a:r>
          <a:endParaRPr lang="ru-RU" dirty="0"/>
        </a:p>
      </dgm:t>
    </dgm:pt>
    <dgm:pt modelId="{0827F108-0805-4528-82CE-380BAE0B485A}" type="parTrans" cxnId="{F71809E0-7445-4EF2-B707-AC8265122462}">
      <dgm:prSet/>
      <dgm:spPr/>
      <dgm:t>
        <a:bodyPr/>
        <a:lstStyle/>
        <a:p>
          <a:endParaRPr lang="ru-RU"/>
        </a:p>
      </dgm:t>
    </dgm:pt>
    <dgm:pt modelId="{A5887DFC-811B-4A1E-B84B-4ECDBE43BCDB}" type="sibTrans" cxnId="{F71809E0-7445-4EF2-B707-AC8265122462}">
      <dgm:prSet/>
      <dgm:spPr/>
      <dgm:t>
        <a:bodyPr/>
        <a:lstStyle/>
        <a:p>
          <a:endParaRPr lang="ru-RU"/>
        </a:p>
      </dgm:t>
    </dgm:pt>
    <dgm:pt modelId="{008FDD05-181F-46B0-AD4F-A533DABB833D}">
      <dgm:prSet phldrT="[Текст]"/>
      <dgm:spPr/>
      <dgm:t>
        <a:bodyPr/>
        <a:lstStyle/>
        <a:p>
          <a:r>
            <a:rPr lang="ru-RU" dirty="0" smtClean="0"/>
            <a:t>Общение в реальном времени</a:t>
          </a:r>
          <a:endParaRPr lang="ru-RU" dirty="0"/>
        </a:p>
      </dgm:t>
    </dgm:pt>
    <dgm:pt modelId="{1B93D60B-421C-4324-9863-8F042D8E7715}" type="parTrans" cxnId="{F7991914-26A1-4BB6-A181-63B49C14BF7A}">
      <dgm:prSet/>
      <dgm:spPr/>
      <dgm:t>
        <a:bodyPr/>
        <a:lstStyle/>
        <a:p>
          <a:endParaRPr lang="ru-RU"/>
        </a:p>
      </dgm:t>
    </dgm:pt>
    <dgm:pt modelId="{6F8C89EA-E4D0-4A32-BE81-FE40782D6370}" type="sibTrans" cxnId="{F7991914-26A1-4BB6-A181-63B49C14BF7A}">
      <dgm:prSet/>
      <dgm:spPr/>
      <dgm:t>
        <a:bodyPr/>
        <a:lstStyle/>
        <a:p>
          <a:endParaRPr lang="ru-RU"/>
        </a:p>
      </dgm:t>
    </dgm:pt>
    <dgm:pt modelId="{BFC5191C-AAD2-4E56-8388-C03FBD84D673}">
      <dgm:prSet phldrT="[Текст]"/>
      <dgm:spPr/>
      <dgm:t>
        <a:bodyPr/>
        <a:lstStyle/>
        <a:p>
          <a:r>
            <a:rPr lang="ru-RU" dirty="0" smtClean="0"/>
            <a:t>Информационные ресурсы</a:t>
          </a:r>
          <a:endParaRPr lang="ru-RU" dirty="0"/>
        </a:p>
      </dgm:t>
    </dgm:pt>
    <dgm:pt modelId="{CADEE7F2-F1E9-473D-A20F-0E18E74A05F9}" type="parTrans" cxnId="{62C34EF3-DEE2-44E1-A865-2923D28CB90A}">
      <dgm:prSet/>
      <dgm:spPr/>
      <dgm:t>
        <a:bodyPr/>
        <a:lstStyle/>
        <a:p>
          <a:endParaRPr lang="ru-RU"/>
        </a:p>
      </dgm:t>
    </dgm:pt>
    <dgm:pt modelId="{FC122D3E-3FF1-4F32-8883-C7DD698CD957}" type="sibTrans" cxnId="{62C34EF3-DEE2-44E1-A865-2923D28CB90A}">
      <dgm:prSet/>
      <dgm:spPr/>
      <dgm:t>
        <a:bodyPr/>
        <a:lstStyle/>
        <a:p>
          <a:endParaRPr lang="ru-RU"/>
        </a:p>
      </dgm:t>
    </dgm:pt>
    <dgm:pt modelId="{ED120FB7-01F6-49BF-88E7-38AC0C8CD942}">
      <dgm:prSet/>
      <dgm:spPr/>
      <dgm:t>
        <a:bodyPr/>
        <a:lstStyle/>
        <a:p>
          <a:r>
            <a:rPr lang="ru-RU" dirty="0" smtClean="0"/>
            <a:t>Интернет-коммерция</a:t>
          </a:r>
          <a:endParaRPr lang="ru-RU" dirty="0"/>
        </a:p>
      </dgm:t>
    </dgm:pt>
    <dgm:pt modelId="{7ADF9E84-F997-4052-9772-A2966DEDA81A}" type="parTrans" cxnId="{B23A1097-D7F7-4F74-9F33-43D2FDCC0F0E}">
      <dgm:prSet/>
      <dgm:spPr/>
      <dgm:t>
        <a:bodyPr/>
        <a:lstStyle/>
        <a:p>
          <a:endParaRPr lang="ru-RU"/>
        </a:p>
      </dgm:t>
    </dgm:pt>
    <dgm:pt modelId="{8FC984F4-ED6D-44D5-A4DD-AEF26064D713}" type="sibTrans" cxnId="{B23A1097-D7F7-4F74-9F33-43D2FDCC0F0E}">
      <dgm:prSet/>
      <dgm:spPr/>
      <dgm:t>
        <a:bodyPr/>
        <a:lstStyle/>
        <a:p>
          <a:endParaRPr lang="ru-RU"/>
        </a:p>
      </dgm:t>
    </dgm:pt>
    <dgm:pt modelId="{F46173CF-5C97-4E94-B7BC-6ADC76828EAC}">
      <dgm:prSet/>
      <dgm:spPr/>
      <dgm:t>
        <a:bodyPr/>
        <a:lstStyle/>
        <a:p>
          <a:r>
            <a:rPr lang="ru-RU" dirty="0" err="1" smtClean="0"/>
            <a:t>Крауд-технологии</a:t>
          </a:r>
          <a:endParaRPr lang="ru-RU" dirty="0"/>
        </a:p>
      </dgm:t>
    </dgm:pt>
    <dgm:pt modelId="{0FCD88B3-AF07-4E46-BEFB-25712DFAE3A3}" type="parTrans" cxnId="{93A4776D-FF78-4A2E-979A-A0A3582BEE09}">
      <dgm:prSet/>
      <dgm:spPr/>
      <dgm:t>
        <a:bodyPr/>
        <a:lstStyle/>
        <a:p>
          <a:endParaRPr lang="ru-RU"/>
        </a:p>
      </dgm:t>
    </dgm:pt>
    <dgm:pt modelId="{BF9D719A-24DB-464E-8E24-DF7E112E8744}" type="sibTrans" cxnId="{93A4776D-FF78-4A2E-979A-A0A3582BEE09}">
      <dgm:prSet/>
      <dgm:spPr/>
      <dgm:t>
        <a:bodyPr/>
        <a:lstStyle/>
        <a:p>
          <a:endParaRPr lang="ru-RU"/>
        </a:p>
      </dgm:t>
    </dgm:pt>
    <dgm:pt modelId="{B0BFDECE-2A3F-4BD1-932C-D27211CAC243}" type="pres">
      <dgm:prSet presAssocID="{AC7EB939-4A5E-423E-B765-C4B48FB1D4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904051-2E68-4C36-B028-0709C2A2F73F}" type="pres">
      <dgm:prSet presAssocID="{7A09061B-78BC-4B03-AEFF-222FE637356B}" presName="parentLin" presStyleCnt="0"/>
      <dgm:spPr/>
    </dgm:pt>
    <dgm:pt modelId="{0D86E249-A865-40FB-82BF-9619F9416D1C}" type="pres">
      <dgm:prSet presAssocID="{7A09061B-78BC-4B03-AEFF-222FE637356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487BCBA9-F130-4FF7-AA50-FDA7FBD4A832}" type="pres">
      <dgm:prSet presAssocID="{7A09061B-78BC-4B03-AEFF-222FE637356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74254-B34D-4A6B-9779-B5760A6913D5}" type="pres">
      <dgm:prSet presAssocID="{7A09061B-78BC-4B03-AEFF-222FE637356B}" presName="negativeSpace" presStyleCnt="0"/>
      <dgm:spPr/>
    </dgm:pt>
    <dgm:pt modelId="{6E0B9E7F-3CDF-4B98-A718-D20C3D6175FC}" type="pres">
      <dgm:prSet presAssocID="{7A09061B-78BC-4B03-AEFF-222FE637356B}" presName="childText" presStyleLbl="conFgAcc1" presStyleIdx="0" presStyleCnt="5">
        <dgm:presLayoutVars>
          <dgm:bulletEnabled val="1"/>
        </dgm:presLayoutVars>
      </dgm:prSet>
      <dgm:spPr/>
    </dgm:pt>
    <dgm:pt modelId="{CC822B92-41AE-4777-AA5F-D2C99CB406AE}" type="pres">
      <dgm:prSet presAssocID="{A5887DFC-811B-4A1E-B84B-4ECDBE43BCDB}" presName="spaceBetweenRectangles" presStyleCnt="0"/>
      <dgm:spPr/>
    </dgm:pt>
    <dgm:pt modelId="{D8608F8C-F497-472E-B653-F0318AA61D2C}" type="pres">
      <dgm:prSet presAssocID="{008FDD05-181F-46B0-AD4F-A533DABB833D}" presName="parentLin" presStyleCnt="0"/>
      <dgm:spPr/>
    </dgm:pt>
    <dgm:pt modelId="{CB78B2C2-D8FF-4E21-BE5F-187272EC044F}" type="pres">
      <dgm:prSet presAssocID="{008FDD05-181F-46B0-AD4F-A533DABB833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BCCB815-7FD3-46A3-9259-0D64859E0D4C}" type="pres">
      <dgm:prSet presAssocID="{008FDD05-181F-46B0-AD4F-A533DABB833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770DE-7B48-4A74-8EEA-0675CD3DEBD9}" type="pres">
      <dgm:prSet presAssocID="{008FDD05-181F-46B0-AD4F-A533DABB833D}" presName="negativeSpace" presStyleCnt="0"/>
      <dgm:spPr/>
    </dgm:pt>
    <dgm:pt modelId="{60BC3A63-A688-4FC3-9FAE-768C7270CCE8}" type="pres">
      <dgm:prSet presAssocID="{008FDD05-181F-46B0-AD4F-A533DABB833D}" presName="childText" presStyleLbl="conFgAcc1" presStyleIdx="1" presStyleCnt="5">
        <dgm:presLayoutVars>
          <dgm:bulletEnabled val="1"/>
        </dgm:presLayoutVars>
      </dgm:prSet>
      <dgm:spPr/>
    </dgm:pt>
    <dgm:pt modelId="{0585F9C0-3ADB-4C21-9D2D-3D066036E48C}" type="pres">
      <dgm:prSet presAssocID="{6F8C89EA-E4D0-4A32-BE81-FE40782D6370}" presName="spaceBetweenRectangles" presStyleCnt="0"/>
      <dgm:spPr/>
    </dgm:pt>
    <dgm:pt modelId="{5DB863DE-73ED-447C-BADB-9228DCC71014}" type="pres">
      <dgm:prSet presAssocID="{BFC5191C-AAD2-4E56-8388-C03FBD84D673}" presName="parentLin" presStyleCnt="0"/>
      <dgm:spPr/>
    </dgm:pt>
    <dgm:pt modelId="{A3B381BF-3605-4AC3-B0E2-77B53A0F2785}" type="pres">
      <dgm:prSet presAssocID="{BFC5191C-AAD2-4E56-8388-C03FBD84D67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C63F6792-D6F9-4E48-9635-0B64887C1E45}" type="pres">
      <dgm:prSet presAssocID="{BFC5191C-AAD2-4E56-8388-C03FBD84D67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E1F90-838B-47C3-8527-0EE37A0CDE9E}" type="pres">
      <dgm:prSet presAssocID="{BFC5191C-AAD2-4E56-8388-C03FBD84D673}" presName="negativeSpace" presStyleCnt="0"/>
      <dgm:spPr/>
    </dgm:pt>
    <dgm:pt modelId="{DC1C816F-02F8-4D48-9EF1-05F652627832}" type="pres">
      <dgm:prSet presAssocID="{BFC5191C-AAD2-4E56-8388-C03FBD84D673}" presName="childText" presStyleLbl="conFgAcc1" presStyleIdx="2" presStyleCnt="5">
        <dgm:presLayoutVars>
          <dgm:bulletEnabled val="1"/>
        </dgm:presLayoutVars>
      </dgm:prSet>
      <dgm:spPr/>
    </dgm:pt>
    <dgm:pt modelId="{8FBB7B04-FEC0-4143-A76A-A80CD2C54474}" type="pres">
      <dgm:prSet presAssocID="{FC122D3E-3FF1-4F32-8883-C7DD698CD957}" presName="spaceBetweenRectangles" presStyleCnt="0"/>
      <dgm:spPr/>
    </dgm:pt>
    <dgm:pt modelId="{9F33E316-2D2C-430D-B8C1-2B1791857667}" type="pres">
      <dgm:prSet presAssocID="{ED120FB7-01F6-49BF-88E7-38AC0C8CD942}" presName="parentLin" presStyleCnt="0"/>
      <dgm:spPr/>
    </dgm:pt>
    <dgm:pt modelId="{5E884A23-6D73-4619-A2CA-DAFE126F013B}" type="pres">
      <dgm:prSet presAssocID="{ED120FB7-01F6-49BF-88E7-38AC0C8CD942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62A6DEEE-6228-49DB-AE72-91C6B0600F0F}" type="pres">
      <dgm:prSet presAssocID="{ED120FB7-01F6-49BF-88E7-38AC0C8CD94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CC4C3-0413-42B9-AEF8-4EE363C00260}" type="pres">
      <dgm:prSet presAssocID="{ED120FB7-01F6-49BF-88E7-38AC0C8CD942}" presName="negativeSpace" presStyleCnt="0"/>
      <dgm:spPr/>
    </dgm:pt>
    <dgm:pt modelId="{86044555-2586-490A-B828-453D677CB412}" type="pres">
      <dgm:prSet presAssocID="{ED120FB7-01F6-49BF-88E7-38AC0C8CD942}" presName="childText" presStyleLbl="conFgAcc1" presStyleIdx="3" presStyleCnt="5">
        <dgm:presLayoutVars>
          <dgm:bulletEnabled val="1"/>
        </dgm:presLayoutVars>
      </dgm:prSet>
      <dgm:spPr/>
    </dgm:pt>
    <dgm:pt modelId="{CB5A559E-CFCD-4E8C-AD02-D132A4F41384}" type="pres">
      <dgm:prSet presAssocID="{8FC984F4-ED6D-44D5-A4DD-AEF26064D713}" presName="spaceBetweenRectangles" presStyleCnt="0"/>
      <dgm:spPr/>
    </dgm:pt>
    <dgm:pt modelId="{1E302DA1-9055-4D86-8A69-C42EA0E3B0EA}" type="pres">
      <dgm:prSet presAssocID="{F46173CF-5C97-4E94-B7BC-6ADC76828EAC}" presName="parentLin" presStyleCnt="0"/>
      <dgm:spPr/>
    </dgm:pt>
    <dgm:pt modelId="{371D2AD7-0256-49A7-8F99-F6F724C522EC}" type="pres">
      <dgm:prSet presAssocID="{F46173CF-5C97-4E94-B7BC-6ADC76828EAC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A6E38AF0-C1FB-4312-8E7F-A05BFD97E7DD}" type="pres">
      <dgm:prSet presAssocID="{F46173CF-5C97-4E94-B7BC-6ADC76828EA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C02254-66F4-4FAA-A1E2-0E2C806F6E6F}" type="pres">
      <dgm:prSet presAssocID="{F46173CF-5C97-4E94-B7BC-6ADC76828EAC}" presName="negativeSpace" presStyleCnt="0"/>
      <dgm:spPr/>
    </dgm:pt>
    <dgm:pt modelId="{2EC3DB0E-A66F-493D-A667-8F89240F79F9}" type="pres">
      <dgm:prSet presAssocID="{F46173CF-5C97-4E94-B7BC-6ADC76828EAC}" presName="childText" presStyleLbl="conFgAcc1" presStyleIdx="4" presStyleCnt="5" custLinFactNeighborY="35996">
        <dgm:presLayoutVars>
          <dgm:bulletEnabled val="1"/>
        </dgm:presLayoutVars>
      </dgm:prSet>
      <dgm:spPr/>
    </dgm:pt>
  </dgm:ptLst>
  <dgm:cxnLst>
    <dgm:cxn modelId="{076DFA15-F8CE-43D4-8847-2FD1DC98E7CB}" type="presOf" srcId="{ED120FB7-01F6-49BF-88E7-38AC0C8CD942}" destId="{5E884A23-6D73-4619-A2CA-DAFE126F013B}" srcOrd="0" destOrd="0" presId="urn:microsoft.com/office/officeart/2005/8/layout/list1"/>
    <dgm:cxn modelId="{447A9B77-7E39-4EE5-81A3-9ECE9C4F3F51}" type="presOf" srcId="{008FDD05-181F-46B0-AD4F-A533DABB833D}" destId="{CB78B2C2-D8FF-4E21-BE5F-187272EC044F}" srcOrd="0" destOrd="0" presId="urn:microsoft.com/office/officeart/2005/8/layout/list1"/>
    <dgm:cxn modelId="{2108450D-A1DC-45A2-AF94-7CD9F1CBC4EC}" type="presOf" srcId="{F46173CF-5C97-4E94-B7BC-6ADC76828EAC}" destId="{A6E38AF0-C1FB-4312-8E7F-A05BFD97E7DD}" srcOrd="1" destOrd="0" presId="urn:microsoft.com/office/officeart/2005/8/layout/list1"/>
    <dgm:cxn modelId="{50AA20F5-246B-4A8F-8897-2E6935C75231}" type="presOf" srcId="{AC7EB939-4A5E-423E-B765-C4B48FB1D4A0}" destId="{B0BFDECE-2A3F-4BD1-932C-D27211CAC243}" srcOrd="0" destOrd="0" presId="urn:microsoft.com/office/officeart/2005/8/layout/list1"/>
    <dgm:cxn modelId="{F71809E0-7445-4EF2-B707-AC8265122462}" srcId="{AC7EB939-4A5E-423E-B765-C4B48FB1D4A0}" destId="{7A09061B-78BC-4B03-AEFF-222FE637356B}" srcOrd="0" destOrd="0" parTransId="{0827F108-0805-4528-82CE-380BAE0B485A}" sibTransId="{A5887DFC-811B-4A1E-B84B-4ECDBE43BCDB}"/>
    <dgm:cxn modelId="{16B68E3B-CB20-4B51-90FF-191BE2E872FB}" type="presOf" srcId="{ED120FB7-01F6-49BF-88E7-38AC0C8CD942}" destId="{62A6DEEE-6228-49DB-AE72-91C6B0600F0F}" srcOrd="1" destOrd="0" presId="urn:microsoft.com/office/officeart/2005/8/layout/list1"/>
    <dgm:cxn modelId="{80C5B5D5-9A32-4333-84C8-A134FAF1B571}" type="presOf" srcId="{7A09061B-78BC-4B03-AEFF-222FE637356B}" destId="{0D86E249-A865-40FB-82BF-9619F9416D1C}" srcOrd="0" destOrd="0" presId="urn:microsoft.com/office/officeart/2005/8/layout/list1"/>
    <dgm:cxn modelId="{38C9E7F0-2C9E-4E8B-BDFD-06C170BABD85}" type="presOf" srcId="{7A09061B-78BC-4B03-AEFF-222FE637356B}" destId="{487BCBA9-F130-4FF7-AA50-FDA7FBD4A832}" srcOrd="1" destOrd="0" presId="urn:microsoft.com/office/officeart/2005/8/layout/list1"/>
    <dgm:cxn modelId="{F2D6C2A9-EE57-4F45-80C4-CF24CDD544D2}" type="presOf" srcId="{BFC5191C-AAD2-4E56-8388-C03FBD84D673}" destId="{C63F6792-D6F9-4E48-9635-0B64887C1E45}" srcOrd="1" destOrd="0" presId="urn:microsoft.com/office/officeart/2005/8/layout/list1"/>
    <dgm:cxn modelId="{93A4776D-FF78-4A2E-979A-A0A3582BEE09}" srcId="{AC7EB939-4A5E-423E-B765-C4B48FB1D4A0}" destId="{F46173CF-5C97-4E94-B7BC-6ADC76828EAC}" srcOrd="4" destOrd="0" parTransId="{0FCD88B3-AF07-4E46-BEFB-25712DFAE3A3}" sibTransId="{BF9D719A-24DB-464E-8E24-DF7E112E8744}"/>
    <dgm:cxn modelId="{F7991914-26A1-4BB6-A181-63B49C14BF7A}" srcId="{AC7EB939-4A5E-423E-B765-C4B48FB1D4A0}" destId="{008FDD05-181F-46B0-AD4F-A533DABB833D}" srcOrd="1" destOrd="0" parTransId="{1B93D60B-421C-4324-9863-8F042D8E7715}" sibTransId="{6F8C89EA-E4D0-4A32-BE81-FE40782D6370}"/>
    <dgm:cxn modelId="{B23A1097-D7F7-4F74-9F33-43D2FDCC0F0E}" srcId="{AC7EB939-4A5E-423E-B765-C4B48FB1D4A0}" destId="{ED120FB7-01F6-49BF-88E7-38AC0C8CD942}" srcOrd="3" destOrd="0" parTransId="{7ADF9E84-F997-4052-9772-A2966DEDA81A}" sibTransId="{8FC984F4-ED6D-44D5-A4DD-AEF26064D713}"/>
    <dgm:cxn modelId="{7D814FA1-5A7C-441C-8188-A910BBD9A428}" type="presOf" srcId="{008FDD05-181F-46B0-AD4F-A533DABB833D}" destId="{CBCCB815-7FD3-46A3-9259-0D64859E0D4C}" srcOrd="1" destOrd="0" presId="urn:microsoft.com/office/officeart/2005/8/layout/list1"/>
    <dgm:cxn modelId="{E51D3BBE-92E4-4176-801A-552EA5D6A4D7}" type="presOf" srcId="{BFC5191C-AAD2-4E56-8388-C03FBD84D673}" destId="{A3B381BF-3605-4AC3-B0E2-77B53A0F2785}" srcOrd="0" destOrd="0" presId="urn:microsoft.com/office/officeart/2005/8/layout/list1"/>
    <dgm:cxn modelId="{62C34EF3-DEE2-44E1-A865-2923D28CB90A}" srcId="{AC7EB939-4A5E-423E-B765-C4B48FB1D4A0}" destId="{BFC5191C-AAD2-4E56-8388-C03FBD84D673}" srcOrd="2" destOrd="0" parTransId="{CADEE7F2-F1E9-473D-A20F-0E18E74A05F9}" sibTransId="{FC122D3E-3FF1-4F32-8883-C7DD698CD957}"/>
    <dgm:cxn modelId="{DBB967CD-5073-4232-83CF-92F31403EA16}" type="presOf" srcId="{F46173CF-5C97-4E94-B7BC-6ADC76828EAC}" destId="{371D2AD7-0256-49A7-8F99-F6F724C522EC}" srcOrd="0" destOrd="0" presId="urn:microsoft.com/office/officeart/2005/8/layout/list1"/>
    <dgm:cxn modelId="{923B63BD-4213-47CD-B10C-29150F2DCE82}" type="presParOf" srcId="{B0BFDECE-2A3F-4BD1-932C-D27211CAC243}" destId="{B7904051-2E68-4C36-B028-0709C2A2F73F}" srcOrd="0" destOrd="0" presId="urn:microsoft.com/office/officeart/2005/8/layout/list1"/>
    <dgm:cxn modelId="{6D766E4B-D5D0-4C29-B335-12FA108F6EDC}" type="presParOf" srcId="{B7904051-2E68-4C36-B028-0709C2A2F73F}" destId="{0D86E249-A865-40FB-82BF-9619F9416D1C}" srcOrd="0" destOrd="0" presId="urn:microsoft.com/office/officeart/2005/8/layout/list1"/>
    <dgm:cxn modelId="{4A8CC349-2AC1-4268-B245-3E5DBBC0666F}" type="presParOf" srcId="{B7904051-2E68-4C36-B028-0709C2A2F73F}" destId="{487BCBA9-F130-4FF7-AA50-FDA7FBD4A832}" srcOrd="1" destOrd="0" presId="urn:microsoft.com/office/officeart/2005/8/layout/list1"/>
    <dgm:cxn modelId="{7217CB8B-0E87-48CF-AA29-F5E26AB5C476}" type="presParOf" srcId="{B0BFDECE-2A3F-4BD1-932C-D27211CAC243}" destId="{E1474254-B34D-4A6B-9779-B5760A6913D5}" srcOrd="1" destOrd="0" presId="urn:microsoft.com/office/officeart/2005/8/layout/list1"/>
    <dgm:cxn modelId="{E72225B1-4917-433B-BFDB-6E377D73EE20}" type="presParOf" srcId="{B0BFDECE-2A3F-4BD1-932C-D27211CAC243}" destId="{6E0B9E7F-3CDF-4B98-A718-D20C3D6175FC}" srcOrd="2" destOrd="0" presId="urn:microsoft.com/office/officeart/2005/8/layout/list1"/>
    <dgm:cxn modelId="{CA122A48-C972-43D4-8B26-31D496733168}" type="presParOf" srcId="{B0BFDECE-2A3F-4BD1-932C-D27211CAC243}" destId="{CC822B92-41AE-4777-AA5F-D2C99CB406AE}" srcOrd="3" destOrd="0" presId="urn:microsoft.com/office/officeart/2005/8/layout/list1"/>
    <dgm:cxn modelId="{57226803-932C-42BF-947A-14477C965B5A}" type="presParOf" srcId="{B0BFDECE-2A3F-4BD1-932C-D27211CAC243}" destId="{D8608F8C-F497-472E-B653-F0318AA61D2C}" srcOrd="4" destOrd="0" presId="urn:microsoft.com/office/officeart/2005/8/layout/list1"/>
    <dgm:cxn modelId="{33748151-CFC4-42EB-8BD5-A0A032B667D4}" type="presParOf" srcId="{D8608F8C-F497-472E-B653-F0318AA61D2C}" destId="{CB78B2C2-D8FF-4E21-BE5F-187272EC044F}" srcOrd="0" destOrd="0" presId="urn:microsoft.com/office/officeart/2005/8/layout/list1"/>
    <dgm:cxn modelId="{DFDE2C6E-8AB7-49CA-9A7D-D9655C69257E}" type="presParOf" srcId="{D8608F8C-F497-472E-B653-F0318AA61D2C}" destId="{CBCCB815-7FD3-46A3-9259-0D64859E0D4C}" srcOrd="1" destOrd="0" presId="urn:microsoft.com/office/officeart/2005/8/layout/list1"/>
    <dgm:cxn modelId="{F605802E-E1C0-46D5-AE22-C9158F24BE06}" type="presParOf" srcId="{B0BFDECE-2A3F-4BD1-932C-D27211CAC243}" destId="{00E770DE-7B48-4A74-8EEA-0675CD3DEBD9}" srcOrd="5" destOrd="0" presId="urn:microsoft.com/office/officeart/2005/8/layout/list1"/>
    <dgm:cxn modelId="{E8E9DCD7-ABA6-41CC-B141-C4BF2213D8CA}" type="presParOf" srcId="{B0BFDECE-2A3F-4BD1-932C-D27211CAC243}" destId="{60BC3A63-A688-4FC3-9FAE-768C7270CCE8}" srcOrd="6" destOrd="0" presId="urn:microsoft.com/office/officeart/2005/8/layout/list1"/>
    <dgm:cxn modelId="{42588A3D-014A-4269-A413-4FBA56A80D61}" type="presParOf" srcId="{B0BFDECE-2A3F-4BD1-932C-D27211CAC243}" destId="{0585F9C0-3ADB-4C21-9D2D-3D066036E48C}" srcOrd="7" destOrd="0" presId="urn:microsoft.com/office/officeart/2005/8/layout/list1"/>
    <dgm:cxn modelId="{DDB01E17-44D5-4F4A-BFAD-F8463C9F943D}" type="presParOf" srcId="{B0BFDECE-2A3F-4BD1-932C-D27211CAC243}" destId="{5DB863DE-73ED-447C-BADB-9228DCC71014}" srcOrd="8" destOrd="0" presId="urn:microsoft.com/office/officeart/2005/8/layout/list1"/>
    <dgm:cxn modelId="{95E315B4-275A-4A3F-81A4-2A2E90023FEE}" type="presParOf" srcId="{5DB863DE-73ED-447C-BADB-9228DCC71014}" destId="{A3B381BF-3605-4AC3-B0E2-77B53A0F2785}" srcOrd="0" destOrd="0" presId="urn:microsoft.com/office/officeart/2005/8/layout/list1"/>
    <dgm:cxn modelId="{DCC0B53D-B987-4D2E-923F-631DD3DDB453}" type="presParOf" srcId="{5DB863DE-73ED-447C-BADB-9228DCC71014}" destId="{C63F6792-D6F9-4E48-9635-0B64887C1E45}" srcOrd="1" destOrd="0" presId="urn:microsoft.com/office/officeart/2005/8/layout/list1"/>
    <dgm:cxn modelId="{32CD0B5A-A53A-4261-AEF7-FD8A0BFEFA9B}" type="presParOf" srcId="{B0BFDECE-2A3F-4BD1-932C-D27211CAC243}" destId="{691E1F90-838B-47C3-8527-0EE37A0CDE9E}" srcOrd="9" destOrd="0" presId="urn:microsoft.com/office/officeart/2005/8/layout/list1"/>
    <dgm:cxn modelId="{23959C17-28DB-4036-8E1F-6A6EFA231D10}" type="presParOf" srcId="{B0BFDECE-2A3F-4BD1-932C-D27211CAC243}" destId="{DC1C816F-02F8-4D48-9EF1-05F652627832}" srcOrd="10" destOrd="0" presId="urn:microsoft.com/office/officeart/2005/8/layout/list1"/>
    <dgm:cxn modelId="{3E8EA62A-4732-4C94-BBAA-8AF320ED12CD}" type="presParOf" srcId="{B0BFDECE-2A3F-4BD1-932C-D27211CAC243}" destId="{8FBB7B04-FEC0-4143-A76A-A80CD2C54474}" srcOrd="11" destOrd="0" presId="urn:microsoft.com/office/officeart/2005/8/layout/list1"/>
    <dgm:cxn modelId="{D57BBE3A-49CF-46AE-B81C-D58473189F77}" type="presParOf" srcId="{B0BFDECE-2A3F-4BD1-932C-D27211CAC243}" destId="{9F33E316-2D2C-430D-B8C1-2B1791857667}" srcOrd="12" destOrd="0" presId="urn:microsoft.com/office/officeart/2005/8/layout/list1"/>
    <dgm:cxn modelId="{53DB7741-1D16-438A-B3FE-087C83549151}" type="presParOf" srcId="{9F33E316-2D2C-430D-B8C1-2B1791857667}" destId="{5E884A23-6D73-4619-A2CA-DAFE126F013B}" srcOrd="0" destOrd="0" presId="urn:microsoft.com/office/officeart/2005/8/layout/list1"/>
    <dgm:cxn modelId="{E6C5BA35-F0CE-4FA7-AF55-7AEDC3D5E510}" type="presParOf" srcId="{9F33E316-2D2C-430D-B8C1-2B1791857667}" destId="{62A6DEEE-6228-49DB-AE72-91C6B0600F0F}" srcOrd="1" destOrd="0" presId="urn:microsoft.com/office/officeart/2005/8/layout/list1"/>
    <dgm:cxn modelId="{B47AD66E-6160-4F67-A9F8-DD4F57E9247A}" type="presParOf" srcId="{B0BFDECE-2A3F-4BD1-932C-D27211CAC243}" destId="{BACCC4C3-0413-42B9-AEF8-4EE363C00260}" srcOrd="13" destOrd="0" presId="urn:microsoft.com/office/officeart/2005/8/layout/list1"/>
    <dgm:cxn modelId="{397977FE-7D4E-4A73-8B92-08CF2E2CB5C4}" type="presParOf" srcId="{B0BFDECE-2A3F-4BD1-932C-D27211CAC243}" destId="{86044555-2586-490A-B828-453D677CB412}" srcOrd="14" destOrd="0" presId="urn:microsoft.com/office/officeart/2005/8/layout/list1"/>
    <dgm:cxn modelId="{CE0F8EF2-14A6-476E-9DB5-B7ACD028504D}" type="presParOf" srcId="{B0BFDECE-2A3F-4BD1-932C-D27211CAC243}" destId="{CB5A559E-CFCD-4E8C-AD02-D132A4F41384}" srcOrd="15" destOrd="0" presId="urn:microsoft.com/office/officeart/2005/8/layout/list1"/>
    <dgm:cxn modelId="{D39B93CF-90A8-4D58-87F9-BABDE17C66CE}" type="presParOf" srcId="{B0BFDECE-2A3F-4BD1-932C-D27211CAC243}" destId="{1E302DA1-9055-4D86-8A69-C42EA0E3B0EA}" srcOrd="16" destOrd="0" presId="urn:microsoft.com/office/officeart/2005/8/layout/list1"/>
    <dgm:cxn modelId="{F504D2B8-D769-48E5-A84A-BDF7B2364D1E}" type="presParOf" srcId="{1E302DA1-9055-4D86-8A69-C42EA0E3B0EA}" destId="{371D2AD7-0256-49A7-8F99-F6F724C522EC}" srcOrd="0" destOrd="0" presId="urn:microsoft.com/office/officeart/2005/8/layout/list1"/>
    <dgm:cxn modelId="{12872589-A162-4139-A61B-B51DBE29264F}" type="presParOf" srcId="{1E302DA1-9055-4D86-8A69-C42EA0E3B0EA}" destId="{A6E38AF0-C1FB-4312-8E7F-A05BFD97E7DD}" srcOrd="1" destOrd="0" presId="urn:microsoft.com/office/officeart/2005/8/layout/list1"/>
    <dgm:cxn modelId="{C9253BD7-2C6A-44AD-8DFC-5FA386FFD248}" type="presParOf" srcId="{B0BFDECE-2A3F-4BD1-932C-D27211CAC243}" destId="{E3C02254-66F4-4FAA-A1E2-0E2C806F6E6F}" srcOrd="17" destOrd="0" presId="urn:microsoft.com/office/officeart/2005/8/layout/list1"/>
    <dgm:cxn modelId="{9D5317EA-D97F-41AA-A045-2CA529D55A14}" type="presParOf" srcId="{B0BFDECE-2A3F-4BD1-932C-D27211CAC243}" destId="{2EC3DB0E-A66F-493D-A667-8F89240F79F9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C5E9F-85AC-4842-BC66-A9FA81543E42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303F8-ECEA-464F-BBBA-CBE893DCC7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83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52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303F8-ECEA-464F-BBBA-CBE893DCC7A7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voevolin\Desktop\&#1084;&#1077;&#1090;&#1086;&#1076;&#1080;&#1095;&#1082;&#1080;%20&#1055;&#1056;&#1054;%202016\&#1052;&#1045;&#1058;&#1054;&#1044;&#1048;&#1063;&#1050;&#1048;%2027-06-16\+&#1048;&#1085;&#1090;&#1077;&#1088;&#1085;&#1077;&#1090;%20&#1076;&#1083;&#1103;%20&#1084;&#1072;&#1083;&#1086;&#1075;&#1086;%20&#1073;&#1080;&#1079;&#1085;&#1077;&#1089;&#1072;\&#1080;&#1085;&#1090;&#1077;&#1088;&#1085;&#1077;&#1090;.mp4" TargetMode="Externa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078253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Интернет для малого бизнеса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095037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 Ростов-на-Дону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2016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515719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Презентационное методическое пособие</a:t>
            </a:r>
            <a:endParaRPr lang="ru-RU" sz="2000" i="1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</a:rPr>
              <a:t>ПРАВИТЕЛЬСТВО РОСТОВСКОЙ ОБЛАСТИ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Picture 7" descr="http://remadmin.donland.ru/Data/Sites/52/media/%D1%80%D0%B5%D0%BC%D0%BE%D0%BD%D1%82%D0%BD%D0%B5%D0%BD%D1%81%D0%BA%D0%B0%D1%8F%D0%B7%D0%B5%D0%BC%D0%BB%D1%8F/%D1%81%D0%B8%D0%BC%D0%B2%D0%BE%D0%BB%D0%B8%D0%BA%D0%B0/%D1%80%D0%BE/%D0%B3%D0%B5%D1%80%D0%B1%D1%80%D0%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83735"/>
            <a:ext cx="720080" cy="75297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1.4. Электронная почта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556792"/>
            <a:ext cx="7992888" cy="9361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E-mail</a:t>
            </a:r>
            <a:r>
              <a:rPr lang="ru-RU" dirty="0" smtClean="0"/>
              <a:t> – электронная почта – один из ключевых сервисов сети Интернет, который позволяет пользователю получать письма в свой почтовый ящик с уникальным адресом и отправлять письма другим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636912"/>
            <a:ext cx="316835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Бесплатная почта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2636912"/>
            <a:ext cx="3168352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Платная почта</a:t>
            </a:r>
            <a:endParaRPr lang="ru-RU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39552" y="4005064"/>
            <a:ext cx="3168352" cy="2800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Недостатки: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зачастую в текст сообщения помещается блок рекламы почтового сервиса, что не всегда удобно;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непрезентабельный и сложный адрес;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возможные сбои в работе сервиса;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возможность потери важной корреспонденции.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21297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Пример: </a:t>
            </a:r>
            <a:r>
              <a:rPr lang="en-US" i="1" dirty="0" smtClean="0"/>
              <a:t>mail.ru, yandex.ru, gmail.com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4221088"/>
            <a:ext cx="3312368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Как правило, в пакет услуг входят: отдельный ip-адрес, домены, неограниченное количество </a:t>
            </a:r>
            <a:r>
              <a:rPr lang="ru-RU" dirty="0" err="1" smtClean="0"/>
              <a:t>субдоменов</a:t>
            </a:r>
            <a:r>
              <a:rPr lang="ru-RU" dirty="0" smtClean="0"/>
              <a:t> и </a:t>
            </a:r>
            <a:r>
              <a:rPr lang="ru-RU" dirty="0" err="1" smtClean="0"/>
              <a:t>веб-пользователей</a:t>
            </a:r>
            <a:r>
              <a:rPr lang="ru-RU" dirty="0" smtClean="0"/>
              <a:t>, базы данных, определенный объем дискового пространства, встроенный файл-менеджер, резервное копирование и др.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3068960"/>
            <a:ext cx="3168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/>
              <a:t>Стоимость регистрации почтового ящика </a:t>
            </a:r>
          </a:p>
          <a:p>
            <a:pPr algn="ctr"/>
            <a:r>
              <a:rPr lang="ru-RU" i="1" dirty="0" smtClean="0"/>
              <a:t>у провайдера </a:t>
            </a:r>
          </a:p>
          <a:p>
            <a:pPr algn="ctr"/>
            <a:r>
              <a:rPr lang="ru-RU" i="1" dirty="0" smtClean="0"/>
              <a:t>от 100 до 300 руб. в месяц. </a:t>
            </a:r>
            <a:endParaRPr lang="ru-RU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Обмен документами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700808"/>
            <a:ext cx="8064896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Обмен документами посредством электронной почты – это весьма хорошая прибавка к вашей мобильности. Обмениваясь документами при помощи электронной почты, можно повысить коэффициент оперативности вашего предприятия, ведь обмен может быть как внутри организации, так и за ее пределами. Всегда можно отправить, допустим, текст договора или макет на согласование и получить своевременный ответ. Всегда есть возможность узнать, в какое время получатель открыл адресованное ему почтовое сообщение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4543960"/>
            <a:ext cx="748883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Система электронной почты состоит из двух различных, но тесно  взаимосвязанных  частей:  одна  обеспечивает  взаимодействие с человеком (например, составление, редактирование, прочтение сообщений), другая – передачу сообщений (например, рассылка по спискам, обеспечение передачи) 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Прямая рассылка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6512" y="1484784"/>
            <a:ext cx="918051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Прямая почтовая рассылка – это прием маркетинга, при котором продавец посылает рекламные сообщения непосредственно покупателю посредством электронной почты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008" y="2087463"/>
            <a:ext cx="90719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Преимущества: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Четкость целевой аудитории</a:t>
            </a:r>
            <a:r>
              <a:rPr lang="ru-RU" sz="1600" dirty="0" smtClean="0"/>
              <a:t> - как правило, прямая почтовая реклама отправляется по конкретному списку получателей, а не всем подряд. 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Отсутствие альтернативы</a:t>
            </a:r>
            <a:r>
              <a:rPr lang="ru-RU" sz="1600" dirty="0" smtClean="0"/>
              <a:t> - если сравнивать </a:t>
            </a:r>
            <a:r>
              <a:rPr lang="ru-RU" sz="1600" dirty="0" err="1" smtClean="0"/>
              <a:t>direct-mail</a:t>
            </a:r>
            <a:r>
              <a:rPr lang="ru-RU" sz="1600" dirty="0" smtClean="0"/>
              <a:t> с газетной рекламой, где одно объявление и сообщение конкурирует с десятками (а то и сотнями) конкурентов, то в прямой почтовой рекламе читатель знакомится с одним конкретным предложением, по которому он принимает решение.</a:t>
            </a:r>
          </a:p>
          <a:p>
            <a:pPr marL="342900" indent="-342900">
              <a:buAutoNum type="arabicPeriod"/>
            </a:pPr>
            <a:r>
              <a:rPr lang="ru-RU" sz="1600" b="1" dirty="0" smtClean="0"/>
              <a:t>Нет редакционных ограничений</a:t>
            </a:r>
            <a:r>
              <a:rPr lang="ru-RU" sz="1600" dirty="0" smtClean="0"/>
              <a:t> - при размещении рекламы на сторонних носителях всегда приходится следовать каким-то внутренним правилам или ограничениям - то объем слов, то размер самого объявления и т.д. 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Возможность использования разных материалов</a:t>
            </a:r>
            <a:r>
              <a:rPr lang="ru-RU" sz="1600" dirty="0" smtClean="0"/>
              <a:t> - в </a:t>
            </a:r>
            <a:r>
              <a:rPr lang="ru-RU" sz="1600" dirty="0" err="1" smtClean="0"/>
              <a:t>direct-mail</a:t>
            </a:r>
            <a:r>
              <a:rPr lang="ru-RU" sz="1600" dirty="0" smtClean="0"/>
              <a:t> вы сразу можете задействовать несколько форматов печатной рекламной продукции - каталог, брошюра, </a:t>
            </a:r>
            <a:r>
              <a:rPr lang="ru-RU" sz="1600" dirty="0" err="1" smtClean="0"/>
              <a:t>скидочный</a:t>
            </a:r>
            <a:r>
              <a:rPr lang="ru-RU" sz="1600" dirty="0" smtClean="0"/>
              <a:t> купон, приглашение и т.д.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Контроль за сроками</a:t>
            </a:r>
            <a:r>
              <a:rPr lang="ru-RU" sz="1600" dirty="0" smtClean="0"/>
              <a:t> - вы не придерживаетесь сроков, которые вам навязывают аналоговые рекламные носители с привязкой к конкретным дням недели или в зависимости от конкретной периодичности. Вы сами отправляете рекламу, когда хотите, вплоть до конкретной даты.</a:t>
            </a:r>
          </a:p>
          <a:p>
            <a:pPr marL="342900" indent="-342900">
              <a:buFontTx/>
              <a:buAutoNum type="arabicPeriod"/>
            </a:pPr>
            <a:r>
              <a:rPr lang="ru-RU" sz="1600" b="1" dirty="0" smtClean="0"/>
              <a:t>Удобное тестирование</a:t>
            </a:r>
            <a:r>
              <a:rPr lang="ru-RU" sz="1600" dirty="0" smtClean="0"/>
              <a:t> - в связи с тем, что вы сам себе редактор и режиссер, это дает вам возможность проводить самостоятельные тестирования во благо повышения эффективности всей кампании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Виды</a:t>
            </a:r>
            <a:r>
              <a:rPr lang="en-US" sz="2400" b="1" dirty="0" smtClean="0"/>
              <a:t> Direct Mail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4" name="Овал 3"/>
          <p:cNvSpPr/>
          <p:nvPr/>
        </p:nvSpPr>
        <p:spPr>
          <a:xfrm>
            <a:off x="251520" y="1988840"/>
            <a:ext cx="3312368" cy="129614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Каталоги и печатные материалы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508104" y="2060848"/>
            <a:ext cx="3312368" cy="129614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Рекламно-коммерческие письма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843808" y="3068960"/>
            <a:ext cx="3312368" cy="129614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Рекламно-коммерческие письма с брошюрами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4985881"/>
            <a:ext cx="864096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Стоимость электронного </a:t>
            </a:r>
            <a:r>
              <a:rPr lang="ru-RU" sz="2000" dirty="0" err="1" smtClean="0"/>
              <a:t>директ-мейла</a:t>
            </a:r>
            <a:r>
              <a:rPr lang="ru-RU" sz="2000" dirty="0" smtClean="0"/>
              <a:t> складывается из затрат на предоставления доступа к сети Интернет, абонентской платы за почтовый ящик и в случае обращения в стороннюю организацию, оказывающую данный вид услуг, – в среднем от 1 до 3 руб. за письмо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Электронная цифровая подпись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2813" y="1458650"/>
            <a:ext cx="8639668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РФ 10 января 2002 г. был принят Федеральный закон об электронной цифровой подписи. Целью этого Федерального закона является обеспечение правовых условий использования электронной цифровой подписи в электронных документах, при соблюдении которых электронная цифровая подпись в электронном документе признается равнозначной собственноручной подписи в документе на бумажном носителе.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2812" y="3258850"/>
            <a:ext cx="8639668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Цифровая подпись гарантирует подлинность полученного набора данных аналогично тому, как рукописная подпись подтверждает аутентичность напечатанного документа. Криптосистема с ключом общего пользования – это метод, позволяющий осуществлять кодирование и декодирование информации, с помощью двух исходных ключей: ключа общего пользования, свободно передаваемого всем желающим, и личного ключа, известного только его владельцу.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5059050"/>
            <a:ext cx="8640959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Область применения ЭЦП </a:t>
            </a:r>
            <a:r>
              <a:rPr lang="ru-RU" dirty="0" smtClean="0"/>
              <a:t>– предоставление налоговой и пенсионной  отчетности по телекоммуникационным каналам связи, </a:t>
            </a:r>
            <a:r>
              <a:rPr lang="ru-RU" dirty="0" err="1" smtClean="0"/>
              <a:t>телемедицина</a:t>
            </a:r>
            <a:r>
              <a:rPr lang="ru-RU" dirty="0" smtClean="0"/>
              <a:t> (передача результатов анализа, ведение электронной истории  болезни), кредитные бюро, защита информации кредитных историй, энергетика. Стоимость внедрения ЭЦП в малом предприятии от 150$ за рабочее место. В Ростовской области также существует центр регистрации ЭЦП.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71095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1.5. Службы мгновенного обмена сообщениями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2008" y="1484784"/>
            <a:ext cx="8964488" cy="28803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 err="1" smtClean="0"/>
              <a:t>Whatsapp</a:t>
            </a:r>
            <a:endParaRPr lang="ru-RU" b="1" dirty="0" smtClean="0"/>
          </a:p>
          <a:p>
            <a:pPr algn="just"/>
            <a:r>
              <a:rPr lang="ru-RU" dirty="0" err="1" smtClean="0"/>
              <a:t>WhatsApp</a:t>
            </a:r>
            <a:r>
              <a:rPr lang="ru-RU" dirty="0" smtClean="0"/>
              <a:t> </a:t>
            </a:r>
            <a:r>
              <a:rPr lang="ru-RU" dirty="0" err="1" smtClean="0"/>
              <a:t>Messenger</a:t>
            </a:r>
            <a:r>
              <a:rPr lang="ru-RU" dirty="0" smtClean="0"/>
              <a:t> – это </a:t>
            </a:r>
            <a:r>
              <a:rPr lang="ru-RU" dirty="0" err="1" smtClean="0"/>
              <a:t>кросс-платформенное</a:t>
            </a:r>
            <a:r>
              <a:rPr lang="ru-RU" dirty="0" smtClean="0"/>
              <a:t> приложение для смартфонов, позволяющее обмениваться сообщениями и при этом не платить, как за SMS. Приложение доступно для </a:t>
            </a:r>
            <a:r>
              <a:rPr lang="ru-RU" dirty="0" err="1" smtClean="0"/>
              <a:t>iPhone</a:t>
            </a:r>
            <a:r>
              <a:rPr lang="ru-RU" dirty="0" smtClean="0"/>
              <a:t>, </a:t>
            </a:r>
            <a:r>
              <a:rPr lang="ru-RU" dirty="0" err="1" smtClean="0"/>
              <a:t>BlackBerry</a:t>
            </a:r>
            <a:r>
              <a:rPr lang="ru-RU" dirty="0" smtClean="0"/>
              <a:t>, </a:t>
            </a:r>
            <a:r>
              <a:rPr lang="ru-RU" dirty="0" err="1" smtClean="0"/>
              <a:t>Android</a:t>
            </a:r>
            <a:r>
              <a:rPr lang="ru-RU" dirty="0" smtClean="0"/>
              <a:t>, </a:t>
            </a:r>
            <a:r>
              <a:rPr lang="ru-RU" dirty="0" err="1" smtClean="0"/>
              <a:t>Windows</a:t>
            </a:r>
            <a:r>
              <a:rPr lang="ru-RU" dirty="0" smtClean="0"/>
              <a:t> </a:t>
            </a:r>
            <a:r>
              <a:rPr lang="ru-RU" dirty="0" err="1" smtClean="0"/>
              <a:t>Phone</a:t>
            </a:r>
            <a:r>
              <a:rPr lang="ru-RU" dirty="0" smtClean="0"/>
              <a:t> и </a:t>
            </a:r>
            <a:r>
              <a:rPr lang="ru-RU" dirty="0" err="1" smtClean="0"/>
              <a:t>Nokia</a:t>
            </a:r>
            <a:r>
              <a:rPr lang="ru-RU" dirty="0" smtClean="0"/>
              <a:t>, </a:t>
            </a:r>
            <a:r>
              <a:rPr lang="ru-RU" dirty="0" err="1" smtClean="0"/>
              <a:t>и</a:t>
            </a:r>
            <a:r>
              <a:rPr lang="ru-RU" dirty="0" smtClean="0"/>
              <a:t>, конечно, сообщения могут передаваться между всеми указанными смартфонами. </a:t>
            </a:r>
            <a:r>
              <a:rPr lang="ru-RU" dirty="0" err="1" smtClean="0"/>
              <a:t>WhatsApp</a:t>
            </a:r>
            <a:r>
              <a:rPr lang="ru-RU" dirty="0" smtClean="0"/>
              <a:t> использует тот же тарифный план Интернета, что и электронная почта с браузером, поэтому при передаче сообщений не взимается отдельная плата. Кроме стандартного обмена сообщениями пользователи </a:t>
            </a:r>
            <a:r>
              <a:rPr lang="ru-RU" dirty="0" err="1" smtClean="0"/>
              <a:t>WhatsApp</a:t>
            </a:r>
            <a:r>
              <a:rPr lang="ru-RU" dirty="0" smtClean="0"/>
              <a:t> могут создавать группы, отправлять друг другу неограниченное число сообщений, фотографий, аудио- и </a:t>
            </a:r>
            <a:r>
              <a:rPr lang="ru-RU" dirty="0" err="1" smtClean="0"/>
              <a:t>видеофайлов</a:t>
            </a:r>
            <a:r>
              <a:rPr lang="ru-RU" dirty="0" smtClean="0"/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496" y="4437112"/>
            <a:ext cx="900028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err="1" smtClean="0"/>
              <a:t>Viber</a:t>
            </a:r>
            <a:endParaRPr lang="ru-RU" b="1" dirty="0" smtClean="0"/>
          </a:p>
          <a:p>
            <a:pPr algn="just"/>
            <a:r>
              <a:rPr lang="ru-RU" dirty="0" smtClean="0"/>
              <a:t>Приложение позволяет как на компьютере, так и на смартфоне бесплатно отправлять сообщения и звонить другим пользователям </a:t>
            </a:r>
            <a:r>
              <a:rPr lang="ru-RU" dirty="0" err="1" smtClean="0"/>
              <a:t>Viber</a:t>
            </a:r>
            <a:r>
              <a:rPr lang="ru-RU" dirty="0" smtClean="0"/>
              <a:t> на любые устройства в любых сетях и странах. Принцип функционирования в целом схож с</a:t>
            </a:r>
            <a:r>
              <a:rPr lang="en-US" dirty="0" smtClean="0"/>
              <a:t> </a:t>
            </a:r>
            <a:r>
              <a:rPr lang="en-US" dirty="0" err="1" smtClean="0"/>
              <a:t>Whatsapp</a:t>
            </a:r>
            <a:r>
              <a:rPr lang="en-US" dirty="0" smtClean="0"/>
              <a:t>.</a:t>
            </a:r>
            <a:endParaRPr lang="ru-RU" dirty="0" smtClean="0"/>
          </a:p>
        </p:txBody>
      </p:sp>
      <p:sp>
        <p:nvSpPr>
          <p:cNvPr id="10" name="Прямоугольник 9"/>
          <p:cNvSpPr/>
          <p:nvPr/>
        </p:nvSpPr>
        <p:spPr>
          <a:xfrm>
            <a:off x="72008" y="5589240"/>
            <a:ext cx="8964488" cy="118836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 smtClean="0"/>
              <a:t>Telegram</a:t>
            </a:r>
            <a:endParaRPr lang="ru-RU" b="1" dirty="0" smtClean="0"/>
          </a:p>
          <a:p>
            <a:pPr algn="just"/>
            <a:r>
              <a:rPr lang="ru-RU" dirty="0" smtClean="0"/>
              <a:t>Бесплатный </a:t>
            </a:r>
            <a:r>
              <a:rPr lang="ru-RU" dirty="0" err="1" smtClean="0"/>
              <a:t>кроссплатформенный</a:t>
            </a:r>
            <a:r>
              <a:rPr lang="ru-RU" dirty="0" smtClean="0"/>
              <a:t> </a:t>
            </a:r>
            <a:r>
              <a:rPr lang="ru-RU" dirty="0" err="1" smtClean="0"/>
              <a:t>мессенджер</a:t>
            </a:r>
            <a:r>
              <a:rPr lang="ru-RU" dirty="0" smtClean="0"/>
              <a:t> для смартфонов и других устройств, позволяющий обмениваться текстовыми сообщениями и </a:t>
            </a:r>
            <a:r>
              <a:rPr lang="ru-RU" dirty="0" err="1" smtClean="0"/>
              <a:t>медиафайлами</a:t>
            </a:r>
            <a:r>
              <a:rPr lang="ru-RU" dirty="0" smtClean="0"/>
              <a:t> различных форматов. Принцип работы аналогичен предыдущим </a:t>
            </a:r>
            <a:r>
              <a:rPr lang="ru-RU" dirty="0" err="1" smtClean="0"/>
              <a:t>мессенджерам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Службы мгновенного обмена сообщениями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16832"/>
            <a:ext cx="8784976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/>
              <a:t>Интернет-пейджер </a:t>
            </a:r>
            <a:r>
              <a:rPr lang="en-US" i="1" dirty="0" smtClean="0"/>
              <a:t>Windows Messenger</a:t>
            </a:r>
            <a:endParaRPr lang="ru-RU" dirty="0" smtClean="0"/>
          </a:p>
          <a:p>
            <a:r>
              <a:rPr lang="ru-RU" dirty="0" smtClean="0"/>
              <a:t>В состав операционной системы </a:t>
            </a:r>
            <a:r>
              <a:rPr lang="en-US" dirty="0" smtClean="0"/>
              <a:t>Windows XP</a:t>
            </a:r>
            <a:r>
              <a:rPr lang="ru-RU" dirty="0" smtClean="0"/>
              <a:t> входит программа для обмена мгновенными сообщениями, разработанная компанией </a:t>
            </a:r>
            <a:r>
              <a:rPr lang="en-US" dirty="0" smtClean="0"/>
              <a:t>Micro</a:t>
            </a:r>
            <a:r>
              <a:rPr lang="ru-RU" dirty="0" smtClean="0"/>
              <a:t>­</a:t>
            </a:r>
            <a:r>
              <a:rPr lang="en-US" dirty="0" smtClean="0"/>
              <a:t>soft</a:t>
            </a:r>
            <a:r>
              <a:rPr lang="ru-RU" dirty="0" smtClean="0"/>
              <a:t>, — </a:t>
            </a:r>
            <a:r>
              <a:rPr lang="en-US" dirty="0" smtClean="0"/>
              <a:t>Windows Messenger</a:t>
            </a:r>
            <a:r>
              <a:rPr lang="ru-RU" dirty="0" smtClean="0"/>
              <a:t>. На Западе она получила особое признание и распространение, тогда как в России не очень прижи­лась, особенно если сравнить ее популярность с популярностью других </a:t>
            </a:r>
            <a:r>
              <a:rPr lang="ru-RU" dirty="0" err="1" smtClean="0"/>
              <a:t>мессенжеров</a:t>
            </a:r>
            <a:r>
              <a:rPr lang="ru-RU" dirty="0" smtClean="0"/>
              <a:t>. Тем не менее у </a:t>
            </a:r>
            <a:r>
              <a:rPr lang="en-US" dirty="0" smtClean="0"/>
              <a:t>Windows Messenger</a:t>
            </a:r>
            <a:r>
              <a:rPr lang="ru-RU" dirty="0" smtClean="0"/>
              <a:t> также имеется немало поклонников.</a:t>
            </a:r>
          </a:p>
          <a:p>
            <a:r>
              <a:rPr lang="ru-RU" dirty="0" smtClean="0"/>
              <a:t>Здесь затраты в основном складываются из стоимости оказания услуг Интернет.</a:t>
            </a:r>
          </a:p>
          <a:p>
            <a:r>
              <a:rPr lang="ru-RU" dirty="0" smtClean="0"/>
              <a:t>Подключение по технологии </a:t>
            </a:r>
            <a:r>
              <a:rPr lang="en-US" dirty="0" smtClean="0"/>
              <a:t>ADSL</a:t>
            </a:r>
            <a:r>
              <a:rPr lang="ru-RU" dirty="0" smtClean="0"/>
              <a:t> (выделенная линия Интернет) от 800 руб.</a:t>
            </a:r>
          </a:p>
          <a:p>
            <a:r>
              <a:rPr lang="ru-RU" dirty="0" smtClean="0"/>
              <a:t>Абонентская плата в месяц от 300 руб. (в отдельных случаях, в зависимости от провайдера услуг Интернет, может включать в абонентскую плату регистрацию почтовых ящиков).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Видео- и </a:t>
            </a:r>
            <a:r>
              <a:rPr lang="ru-RU" sz="2400" b="1" dirty="0" err="1" smtClean="0"/>
              <a:t>аудиоконференции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556792"/>
            <a:ext cx="8928992" cy="1800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Видео- и </a:t>
            </a:r>
            <a:r>
              <a:rPr lang="ru-RU" dirty="0" err="1" smtClean="0"/>
              <a:t>аудиоконференции</a:t>
            </a:r>
            <a:r>
              <a:rPr lang="ru-RU" dirty="0" smtClean="0"/>
              <a:t> предоставляют возможность общения в реальном режиме, а также использования разделяемых приложений, интерактивного обмена информацией, их начинают рассматривать не только как нечто экспериментальное, но и как частичное решение проблемы автоматизации деятельности и предприятия, и человека, дающее существенное преимущество по сравнению с традиционными решениями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0040" y="3429000"/>
            <a:ext cx="8460432" cy="15841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i="1" dirty="0" smtClean="0"/>
              <a:t>Skype</a:t>
            </a:r>
            <a:r>
              <a:rPr lang="ru-RU" sz="1600" i="1" dirty="0" smtClean="0"/>
              <a:t> – </a:t>
            </a:r>
            <a:r>
              <a:rPr lang="ru-RU" sz="1600" dirty="0" smtClean="0"/>
              <a:t>позволяет совершать аудио- и </a:t>
            </a:r>
            <a:r>
              <a:rPr lang="ru-RU" sz="1600" dirty="0" err="1" smtClean="0"/>
              <a:t>видеозвонки</a:t>
            </a:r>
            <a:r>
              <a:rPr lang="ru-RU" sz="1600" dirty="0" smtClean="0"/>
              <a:t> по всему миру. Официальный сайт – https://www.skype.com/ru/. Существует специальный сервис для бизнеса, стоимость которого составляет </a:t>
            </a:r>
            <a:r>
              <a:rPr lang="ru-RU" sz="1600" dirty="0" smtClean="0">
                <a:solidFill>
                  <a:srgbClr val="FF0000"/>
                </a:solidFill>
              </a:rPr>
              <a:t>125 руб. </a:t>
            </a:r>
            <a:r>
              <a:rPr lang="ru-RU" sz="1600" dirty="0" smtClean="0"/>
              <a:t>в месяц. В рамках данной услуги предоставляется: </a:t>
            </a:r>
            <a:r>
              <a:rPr lang="ru-RU" sz="1600" dirty="0" err="1" smtClean="0"/>
              <a:t>онлайн-собрания</a:t>
            </a:r>
            <a:r>
              <a:rPr lang="ru-RU" sz="1600" dirty="0" smtClean="0"/>
              <a:t>, обмен сообщениями, голосовые и </a:t>
            </a:r>
            <a:r>
              <a:rPr lang="ru-RU" sz="1600" dirty="0" err="1" smtClean="0"/>
              <a:t>видеозвонки</a:t>
            </a:r>
            <a:r>
              <a:rPr lang="ru-RU" sz="1600" dirty="0" smtClean="0"/>
              <a:t> с участием до 250 человек; поиск любых сотрудников компании и планирование с ними собрания в </a:t>
            </a:r>
            <a:r>
              <a:rPr lang="ru-RU" sz="1600" dirty="0" err="1" smtClean="0"/>
              <a:t>Outlook</a:t>
            </a:r>
            <a:r>
              <a:rPr lang="ru-RU" sz="1600" dirty="0" smtClean="0"/>
              <a:t>; безопасность и управление учетными записями сотрудников корпоративного класса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0040" y="5013176"/>
            <a:ext cx="8460432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i="1" dirty="0" err="1" smtClean="0"/>
              <a:t>Paltalk</a:t>
            </a:r>
            <a:r>
              <a:rPr lang="en-US" sz="1600" i="1" dirty="0" smtClean="0"/>
              <a:t> Messenger</a:t>
            </a:r>
            <a:r>
              <a:rPr lang="ru-RU" sz="1600" dirty="0" smtClean="0"/>
              <a:t>. Программа доступна для скачивания по адресу</a:t>
            </a:r>
            <a:r>
              <a:rPr lang="ru-RU" sz="1600" i="1" dirty="0" smtClean="0"/>
              <a:t> </a:t>
            </a:r>
            <a:r>
              <a:rPr lang="en-US" sz="1600" dirty="0" smtClean="0"/>
              <a:t>www</a:t>
            </a:r>
            <a:r>
              <a:rPr lang="ru-RU" sz="1600" dirty="0" smtClean="0"/>
              <a:t>.</a:t>
            </a:r>
            <a:r>
              <a:rPr lang="en-US" sz="1600" dirty="0" err="1" smtClean="0"/>
              <a:t>paltalk</a:t>
            </a:r>
            <a:r>
              <a:rPr lang="ru-RU" sz="1600" dirty="0" smtClean="0"/>
              <a:t>.</a:t>
            </a:r>
            <a:r>
              <a:rPr lang="en-US" sz="1600" dirty="0" smtClean="0"/>
              <a:t>com</a:t>
            </a:r>
            <a:r>
              <a:rPr lang="ru-RU" sz="1600" dirty="0" smtClean="0"/>
              <a:t>. Эта небольшая программка позволяет помимо передачи аудио- и видеоинформации также обмениваться короткими текстовыми сообщениями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0040" y="5877272"/>
            <a:ext cx="8460432" cy="8367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i="1" dirty="0" err="1" smtClean="0"/>
              <a:t>TrueConf</a:t>
            </a:r>
            <a:r>
              <a:rPr lang="en-US" sz="1600" i="1" dirty="0" smtClean="0"/>
              <a:t> Server </a:t>
            </a:r>
            <a:r>
              <a:rPr lang="ru-RU" sz="1600" dirty="0" smtClean="0"/>
              <a:t>предназначен для организации групповых видеоконференций до 250 пользователей в локальных сетях любой сложности и через интернет. Стоимость годовой подписки составляет </a:t>
            </a:r>
            <a:r>
              <a:rPr lang="ru-RU" sz="1600" dirty="0" smtClean="0">
                <a:solidFill>
                  <a:srgbClr val="FF0000"/>
                </a:solidFill>
              </a:rPr>
              <a:t>103500 руб</a:t>
            </a:r>
            <a:r>
              <a:rPr lang="ru-RU" sz="1600" dirty="0" smtClean="0"/>
              <a:t>., при этом предоставляется широкий перечень услуг.</a:t>
            </a:r>
            <a:endParaRPr lang="ru-RU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IP-</a:t>
            </a:r>
            <a:r>
              <a:rPr lang="ru-RU" sz="2400" b="1" dirty="0" smtClean="0"/>
              <a:t>телефония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857013"/>
            <a:ext cx="8820472" cy="45243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IP-телефония – это технология, которая связывает два абсолютно разных мира – мир телефонии и мир Интернет. Поскольку при IP-телефонном звонке никак не задействован международный (междугородный) телефонный оператор, стоимость этого звонка на порядок меньше стоимости традиционного телефонного соединения и напрямую зависит от оператора, предоставляющего услуги </a:t>
            </a:r>
            <a:r>
              <a:rPr lang="en-US" dirty="0" smtClean="0"/>
              <a:t>IP</a:t>
            </a:r>
            <a:r>
              <a:rPr lang="ru-RU" dirty="0" smtClean="0"/>
              <a:t>-телефонии. Звонок Телефон-Телефон является самым очевидным, но далеко не единственным сервисом, который может предоставлять оператор IP-телефонии.  </a:t>
            </a:r>
          </a:p>
          <a:p>
            <a:r>
              <a:rPr lang="ru-RU" dirty="0" smtClean="0"/>
              <a:t>Провайдерам Интернет и операторам телефонной связи введение IP-телефонии в спектр услуг открывает совершенно новые рынки сбыта, новых клиентов и возможности развития. Корпоративным клиентам гарантировано многократное снижение затрат на междугородные (международные) переговоры, звонок из Интернета на корпоративном </a:t>
            </a:r>
            <a:r>
              <a:rPr lang="ru-RU" dirty="0" err="1" smtClean="0"/>
              <a:t>Веб-сайте</a:t>
            </a:r>
            <a:r>
              <a:rPr lang="ru-RU" dirty="0" smtClean="0"/>
              <a:t> обойдется как минимум в 2 раза дешевле по сравнению с традиционной телефонной связью. </a:t>
            </a:r>
            <a:r>
              <a:rPr lang="ru-RU" dirty="0" err="1" smtClean="0"/>
              <a:t>Интернет-магазинам</a:t>
            </a:r>
            <a:r>
              <a:rPr lang="ru-RU" dirty="0" smtClean="0"/>
              <a:t> и каталогам – </a:t>
            </a:r>
            <a:r>
              <a:rPr lang="ru-RU" dirty="0" err="1" smtClean="0"/>
              <a:t>Веб-телефон</a:t>
            </a:r>
            <a:r>
              <a:rPr lang="ru-RU" dirty="0" smtClean="0"/>
              <a:t>. Частным пользователям - многократное снижение затрат на междугородные (международные) переговоры, все услуги связи от одного оператора, роуминг по городам России и мира, звонок с компьютера, звонок с </a:t>
            </a:r>
            <a:r>
              <a:rPr lang="ru-RU" dirty="0" err="1" smtClean="0"/>
              <a:t>Веб-сайта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1.6. Информационные ресурсы. </a:t>
            </a:r>
            <a:br>
              <a:rPr lang="ru-RU" sz="2400" b="1" dirty="0" smtClean="0"/>
            </a:br>
            <a:r>
              <a:rPr lang="ru-RU" sz="2400" b="1" dirty="0" smtClean="0"/>
              <a:t>Поиск на ресурсах сети Интернет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44824"/>
            <a:ext cx="8856984" cy="15841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i="1" dirty="0" smtClean="0"/>
              <a:t>Google</a:t>
            </a:r>
            <a:r>
              <a:rPr lang="ru-RU" i="1" dirty="0" smtClean="0"/>
              <a:t>. </a:t>
            </a:r>
            <a:r>
              <a:rPr lang="ru-RU" dirty="0" smtClean="0"/>
              <a:t>Самая популярная поисковая система в мире с долей на рынке 68,69%. Чтобы осуществить поиск, необходимо в строке поиска ввести ключевые слова, название материала или любую информацию, связанную с тем, что необходимо найти. Запрос может состоять из одного или нескольких слов, разделенных пробелами. Могут быть использованы как русские, так и английские слова и словосочетания. По умолчанию находятся только те документы, в которых встретились все введенные вами слова.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501008"/>
            <a:ext cx="8856984" cy="15841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 err="1" smtClean="0"/>
              <a:t>Yahoo</a:t>
            </a:r>
            <a:r>
              <a:rPr lang="ru-RU" i="1" dirty="0" smtClean="0"/>
              <a:t>!.</a:t>
            </a:r>
            <a:r>
              <a:rPr lang="ru-RU" dirty="0" smtClean="0"/>
              <a:t> Данная система появилась в Сети одной из первых, и сегодня </a:t>
            </a:r>
            <a:r>
              <a:rPr lang="ru-RU" dirty="0" err="1" smtClean="0"/>
              <a:t>Yahoo</a:t>
            </a:r>
            <a:r>
              <a:rPr lang="ru-RU" dirty="0" smtClean="0"/>
              <a:t> сотрудничает со многими производителями средств информационного поиска, а на различных ее серверах используется различное программное обеспечение. Язык </a:t>
            </a:r>
            <a:r>
              <a:rPr lang="ru-RU" dirty="0" err="1" smtClean="0"/>
              <a:t>Yahoo</a:t>
            </a:r>
            <a:r>
              <a:rPr lang="ru-RU" dirty="0" smtClean="0"/>
              <a:t> достаточно прост: все слова следует вводить через пробел, они соединяются связкой «</a:t>
            </a:r>
            <a:r>
              <a:rPr lang="ru-RU" dirty="0" err="1" smtClean="0"/>
              <a:t>and</a:t>
            </a:r>
            <a:r>
              <a:rPr lang="ru-RU" dirty="0" smtClean="0"/>
              <a:t>» либо «</a:t>
            </a:r>
            <a:r>
              <a:rPr lang="ru-RU" dirty="0" err="1" smtClean="0"/>
              <a:t>or</a:t>
            </a:r>
            <a:r>
              <a:rPr lang="ru-RU" dirty="0" smtClean="0"/>
              <a:t>». </a:t>
            </a:r>
            <a:r>
              <a:rPr lang="ru-RU" dirty="0" err="1" smtClean="0"/>
              <a:t>Yahoo</a:t>
            </a:r>
            <a:r>
              <a:rPr lang="ru-RU" dirty="0" smtClean="0"/>
              <a:t> относится к классу простых традиционных систем с ограниченными возможностями поиска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5157192"/>
            <a:ext cx="8856984" cy="15841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dirty="0" err="1" smtClean="0"/>
              <a:t>Yandex</a:t>
            </a:r>
            <a:r>
              <a:rPr lang="ru-RU" i="1" dirty="0" smtClean="0"/>
              <a:t>.</a:t>
            </a:r>
            <a:r>
              <a:rPr lang="ru-RU" dirty="0" smtClean="0"/>
              <a:t> Ежедневно просматривает сотни тысяч </a:t>
            </a:r>
            <a:r>
              <a:rPr lang="ru-RU" dirty="0" err="1" smtClean="0"/>
              <a:t>Веб-страниц</a:t>
            </a:r>
            <a:r>
              <a:rPr lang="ru-RU" dirty="0" smtClean="0"/>
              <a:t> в поисках изменений или новых ссылок. Поисковая система «</a:t>
            </a:r>
            <a:r>
              <a:rPr lang="ru-RU" dirty="0" err="1" smtClean="0"/>
              <a:t>Яндекс</a:t>
            </a:r>
            <a:r>
              <a:rPr lang="ru-RU" dirty="0" smtClean="0"/>
              <a:t>» является четвёртой среди поисковых систем мира по количеству обработанных поисковых запросов (свыше 6,3 </a:t>
            </a:r>
            <a:r>
              <a:rPr lang="ru-RU" dirty="0" err="1" smtClean="0"/>
              <a:t>млрд</a:t>
            </a:r>
            <a:r>
              <a:rPr lang="ru-RU" dirty="0" smtClean="0"/>
              <a:t> в месяц на начало 2014 г.). По состоянию на 5 июля 2015 г., согласно рейтингу </a:t>
            </a:r>
            <a:r>
              <a:rPr lang="ru-RU" dirty="0" err="1" smtClean="0"/>
              <a:t>Alexa.com</a:t>
            </a:r>
            <a:r>
              <a:rPr lang="ru-RU" dirty="0" smtClean="0"/>
              <a:t>, сайт </a:t>
            </a:r>
            <a:r>
              <a:rPr lang="ru-RU" dirty="0" err="1" smtClean="0"/>
              <a:t>yandex.ru</a:t>
            </a:r>
            <a:r>
              <a:rPr lang="ru-RU" dirty="0" smtClean="0"/>
              <a:t> по популярности занимает 19-е место в мире и первое место в России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http://remadmin.donland.ru/Data/Sites/52/media/%D1%80%D0%B5%D0%BC%D0%BE%D0%BD%D1%82%D0%BD%D0%B5%D0%BD%D1%81%D0%BA%D0%B0%D1%8F%D0%B7%D0%B5%D0%BC%D0%BB%D1%8F/%D1%81%D0%B8%D0%BC%D0%B2%D0%BE%D0%BB%D0%B8%D0%BA%D0%B0/%D1%80%D0%BE/%D0%B3%D0%B5%D1%80%D0%B1%D1%80%D0%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3920" y="-27384"/>
            <a:ext cx="720080" cy="752977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95536" y="1412776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Цель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 методического пособия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– изучение возможностей использования инструментария сети Интернет на предприятиях малого бизнеса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endParaRPr kumimoji="0" lang="ru-RU" sz="1600" b="0" i="0" u="none" strike="noStrike" cap="none" normalizeH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lang="ru-RU" sz="2400" b="1" baseline="0" dirty="0" smtClean="0">
                <a:solidFill>
                  <a:schemeClr val="accent5">
                    <a:lumMod val="75000"/>
                  </a:schemeClr>
                </a:solidFill>
              </a:rPr>
              <a:t>Задачи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1.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 Изучить возможности сети Интернет для малого бизнеса;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lang="ru-RU" sz="2400" baseline="0" dirty="0" smtClean="0">
                <a:solidFill>
                  <a:schemeClr val="accent5">
                    <a:lumMod val="75000"/>
                  </a:schemeClr>
                </a:solidFill>
              </a:rPr>
              <a:t>2.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Сформулировать методику расчета эффективности сети Интернет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3.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 Проанализировать варианты использования сети Интернет на предприятии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30120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934075" algn="r"/>
              </a:tabLst>
            </a:pPr>
            <a:r>
              <a:rPr lang="ru-RU" dirty="0" smtClean="0">
                <a:solidFill>
                  <a:srgbClr val="C00000"/>
                </a:solidFill>
              </a:rPr>
              <a:t>Данное методическое пособие разработано для субъектов малого предпринимательства и содержит рекомендации по применению различных инструментов сети Интернет в бизнес-процессе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Каталоги и базы данных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91632"/>
            <a:ext cx="9036496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Интернет-каталоги</a:t>
            </a:r>
            <a:r>
              <a:rPr lang="ru-RU" dirty="0" smtClean="0"/>
              <a:t>, относящиеся  к основным информационным серверам, состоят из ссылок, собранных и аннотированных их редакторами. Ссылки расклассифицированы по принципу телефонных «желтых страниц» или тематического словаря. Двигаясь по дереву каталога  от общих категорий к частным, пользователь в конце концов находит список интересующих его ресурсов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068960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Каталог </a:t>
            </a:r>
            <a:r>
              <a:rPr lang="ru-RU" dirty="0" err="1" smtClean="0"/>
              <a:t>Яндекса</a:t>
            </a:r>
            <a:r>
              <a:rPr lang="ru-RU" dirty="0" smtClean="0"/>
              <a:t> </a:t>
            </a:r>
            <a:r>
              <a:rPr lang="ru-RU" dirty="0" err="1" smtClean="0"/>
              <a:t>yaca.yandex.ru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56992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Российский деловой реестр </a:t>
            </a:r>
            <a:r>
              <a:rPr lang="ru-RU" dirty="0" err="1" smtClean="0"/>
              <a:t>www.rosdr.ru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645024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Справочник предприятий СНГ – http://cis.trifle.net/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933056"/>
            <a:ext cx="9144000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Каталог компаний и организаций Ростовской области – http://xn----8sbbf4bdtdasmck1q.xn----9sbbbpi8a9bt6f.xn--p1ai/?p=catalog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437112"/>
            <a:ext cx="9144000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Справочник фирм и предприятий Ростова-на-Дону и Ростовской области – http://rostov.bpages.ru/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4941168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Деловой портал Юга России – http://expertsouth.ru/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5229200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http://065.ru/ - справочная по товарам и услугам Ростова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5517232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http://towar.ru/ - поиск фирм, организаций, товаров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5805264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http://webrostov.ru -  поисковая система, каталог </a:t>
            </a:r>
            <a:r>
              <a:rPr lang="ru-RU" dirty="0" err="1" smtClean="0"/>
              <a:t>Веб-ресурсов</a:t>
            </a:r>
            <a:r>
              <a:rPr lang="ru-RU" dirty="0" smtClean="0"/>
              <a:t> по РО и ЮФО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Доски объявлений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1412776"/>
            <a:ext cx="9108504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Практически любой желающий может оставить информацию рекламного, ознакомительного или пригласительного  характера. Этот вид сетевой рекламы представляет собой перечень тем, в которые можно добавлять свои объявления. Как и справочники, каталоги, базы данных, доски объявлений бывают универсальные или посвященные узконаправленной тематике. В случае универсальности доски присутствует более сложный рубрикатор.</a:t>
            </a:r>
          </a:p>
          <a:p>
            <a:pPr algn="just"/>
            <a:r>
              <a:rPr lang="ru-RU" dirty="0" smtClean="0"/>
              <a:t>Для того чтобы опубликовать объявление, возможно, потребуется регистрация, опять же, в зависимости от конкретной доски. </a:t>
            </a:r>
          </a:p>
          <a:p>
            <a:pPr algn="just"/>
            <a:r>
              <a:rPr lang="ru-RU" dirty="0" smtClean="0"/>
              <a:t>Доски объявлений могут служить весьма неплохим подспорьем для привлечения начального потока потенциальных потребителей. Тем более если учесть, что подавляющее большинство досок ведут бесплатный прием объявлений, можно в кратчайшие сроки разместить свое объявление. В случае, если размещение объявления на сайте платное, то стоимость может изменяться  от 100 до 1000 рублей.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5157192"/>
            <a:ext cx="9144000" cy="50405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www.rostov-don.ru</a:t>
            </a:r>
            <a:r>
              <a:rPr lang="ru-RU" dirty="0" smtClean="0"/>
              <a:t> – хорошо каталогизированная доска объявлений по различным тематикам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661248"/>
            <a:ext cx="9144000" cy="43204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www.rostov-info.ru</a:t>
            </a:r>
            <a:r>
              <a:rPr lang="ru-RU" dirty="0" smtClean="0"/>
              <a:t> – доска объявлений с широким спектром различных  направлений, хороший каталог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165304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http://bbs.rostov-today.ru/obj_add.php - доска объявлений с множеством направлений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6453336"/>
            <a:ext cx="9144000" cy="28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</a:t>
            </a:r>
            <a:r>
              <a:rPr lang="ru-RU" dirty="0" smtClean="0"/>
              <a:t>.</a:t>
            </a:r>
            <a:r>
              <a:rPr lang="ru-RU" dirty="0" err="1" smtClean="0"/>
              <a:t>rostov.estate.ru</a:t>
            </a:r>
            <a:r>
              <a:rPr lang="ru-RU" dirty="0" smtClean="0"/>
              <a:t>/</a:t>
            </a:r>
            <a:r>
              <a:rPr lang="ru-RU" dirty="0" err="1" smtClean="0"/>
              <a:t>bbs</a:t>
            </a:r>
            <a:r>
              <a:rPr lang="ru-RU" dirty="0" smtClean="0"/>
              <a:t>/ - доска объявлений, множество направлений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Интернет-представительство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484784"/>
            <a:ext cx="8928992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Наиболее популярным способом представления потенциальным потребителям и партнерам достоверной информации о товарах и услугах, предлагаемых вашей фирмой, является бизнес-сайт. В самом общем случае </a:t>
            </a:r>
            <a:r>
              <a:rPr lang="ru-RU" dirty="0" err="1" smtClean="0"/>
              <a:t>Интернет-представительства</a:t>
            </a:r>
            <a:r>
              <a:rPr lang="ru-RU" dirty="0" smtClean="0"/>
              <a:t> можно разделить на четыре основных группы: сайт-визитка, корпоративный сайт, Интернет-магазин, Интернет-портал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068960"/>
            <a:ext cx="8928992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u="sng" dirty="0" smtClean="0"/>
              <a:t>Сайт-визитка</a:t>
            </a:r>
            <a:r>
              <a:rPr lang="ru-RU" dirty="0" smtClean="0"/>
              <a:t> представляет собой статичный сайт, состоящий из небольшого числа страниц и предоставляющий самую общую информацию - краткое описание продукта или деятельности компании и контактную информацию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933056"/>
            <a:ext cx="8928992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u="sng" dirty="0" smtClean="0"/>
              <a:t>Корпоративный сайт</a:t>
            </a:r>
            <a:r>
              <a:rPr lang="ru-RU" dirty="0" smtClean="0"/>
              <a:t> обычно разрабатывается для крупных многопрофильных компаний. По сравнению с сайтом-визиткой такой ресурс имеет развитую содержательную часть - кроме информации о компании, он содержит материалы, необходимые для информационной поддержки клиентов (аналитика, документы, бланки договоров и т.д.), а также обладает развитыми техническими возможностями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5301208"/>
            <a:ext cx="8928992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u="sng" dirty="0" smtClean="0"/>
              <a:t>Интернет-магазин</a:t>
            </a:r>
            <a:r>
              <a:rPr lang="ru-RU" dirty="0" smtClean="0"/>
              <a:t> - </a:t>
            </a:r>
            <a:r>
              <a:rPr lang="ru-RU" dirty="0" err="1" smtClean="0"/>
              <a:t>веб-сайт</a:t>
            </a:r>
            <a:r>
              <a:rPr lang="ru-RU" dirty="0" smtClean="0"/>
              <a:t>, с помощью которого осуществляются прямые продажи. Этот сайт рекламирует товар или услугу, принимает заказы на покупку, предлагает пользователю удобные варианты оплаты.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165304"/>
            <a:ext cx="8928992" cy="5760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u="sng" dirty="0" smtClean="0"/>
              <a:t>Интернет-портал </a:t>
            </a:r>
            <a:r>
              <a:rPr lang="ru-RU" dirty="0" smtClean="0"/>
              <a:t>- большой информационный ресурс. Пожалуй, самый сложный с точки зрения программирования продукт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Интернет-представительство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1772816"/>
            <a:ext cx="8640960" cy="224676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С созданием своего сайта, Вы одновременно получаете виртуальное представительство вашей компании в сети Интернет, уникальную возможность создания имиджа своей фирмы или своей продукции, а также возможность продавать свою продукцию через сеть Интернет, не открывая новых торговых точек. У Вас появляется возможность оперативно вносить изменения в свой прайс-лист, информацию о себе и товарах, анонсировать новую продукцию.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4149080"/>
            <a:ext cx="8640960" cy="24314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900" dirty="0" smtClean="0"/>
              <a:t>Стоимость реализации проекта по созданию </a:t>
            </a:r>
            <a:r>
              <a:rPr lang="ru-RU" sz="1900" dirty="0" err="1" smtClean="0"/>
              <a:t>Интернет-представительства</a:t>
            </a:r>
            <a:r>
              <a:rPr lang="ru-RU" sz="1900" dirty="0" smtClean="0"/>
              <a:t> предприятия может меняться в зависимости от наполняемости, сложности и т.п., составляя в среднем от 60 до 600$.</a:t>
            </a:r>
          </a:p>
          <a:p>
            <a:pPr algn="just"/>
            <a:r>
              <a:rPr lang="ru-RU" sz="1900" dirty="0" smtClean="0"/>
              <a:t>В качестве дополнительных работ здесь присутствуют:</a:t>
            </a:r>
          </a:p>
          <a:p>
            <a:pPr algn="just"/>
            <a:r>
              <a:rPr lang="ru-RU" sz="1900" dirty="0" smtClean="0"/>
              <a:t>- регистрация доменного имени (имя сайта в сети)  - от 20 до 100 $. </a:t>
            </a:r>
          </a:p>
          <a:p>
            <a:pPr algn="just"/>
            <a:r>
              <a:rPr lang="ru-RU" sz="1900" dirty="0" smtClean="0"/>
              <a:t>- оплата услуг </a:t>
            </a:r>
            <a:r>
              <a:rPr lang="ru-RU" sz="1900" dirty="0" err="1" smtClean="0"/>
              <a:t>хостинга</a:t>
            </a:r>
            <a:r>
              <a:rPr lang="ru-RU" sz="1900" dirty="0" smtClean="0"/>
              <a:t> (плата за дисковое пространство на сервере у провайдера или иной организации, предоставляющей данные услуги) от 50 до 200 $ в год.</a:t>
            </a:r>
          </a:p>
          <a:p>
            <a:pPr algn="just"/>
            <a:r>
              <a:rPr lang="ru-RU" sz="1900" dirty="0" smtClean="0"/>
              <a:t>- оплата работ по продвижению в сети, поддержке, обновлению сайта</a:t>
            </a:r>
            <a:endParaRPr lang="ru-RU" sz="19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Социальные сети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008" y="1556792"/>
            <a:ext cx="8964488" cy="2031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Продвижение товара или компании в социальных сетях получило название </a:t>
            </a:r>
            <a:r>
              <a:rPr lang="en-US" i="1" dirty="0" smtClean="0"/>
              <a:t>Social media marketing</a:t>
            </a:r>
            <a:r>
              <a:rPr lang="ru-RU" i="1" dirty="0" smtClean="0"/>
              <a:t> (</a:t>
            </a:r>
            <a:r>
              <a:rPr lang="en-US" i="1" dirty="0" smtClean="0"/>
              <a:t>SMM</a:t>
            </a:r>
            <a:r>
              <a:rPr lang="ru-RU" i="1" dirty="0" smtClean="0"/>
              <a:t>). </a:t>
            </a:r>
            <a:r>
              <a:rPr lang="ru-RU" dirty="0" smtClean="0"/>
              <a:t>Большинство компаний сейчас переходит именно на эту систему продвижения продукта, так как традиционные СМИ теряют свою актуальность.</a:t>
            </a:r>
          </a:p>
          <a:p>
            <a:pPr algn="just"/>
            <a:r>
              <a:rPr lang="ru-RU" dirty="0" smtClean="0"/>
              <a:t>Основной упор в SMM делается на создании </a:t>
            </a:r>
            <a:r>
              <a:rPr lang="ru-RU" dirty="0" err="1" smtClean="0"/>
              <a:t>контента</a:t>
            </a:r>
            <a:r>
              <a:rPr lang="ru-RU" dirty="0" smtClean="0"/>
              <a:t>, который люди будут распространять через социальные сети самостоятельно, уже без участия организатора. Считается, что сообщения, передаваемые по социальным сетям, вызывают больше доверия у потенциальных потребителей услуги.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789040"/>
            <a:ext cx="8928992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Продвижение в социальных сетях позволяет точечно воздействовать на целевую аудиторию, выбирать площадки, где эта аудитория в большей степени представлена, и наиболее подходящие способы коммуникации с ней, при этом в наименьшей степени затрагивая незаинтересованных в этой рекламе людей.</a:t>
            </a:r>
          </a:p>
          <a:p>
            <a:pPr algn="just"/>
            <a:r>
              <a:rPr lang="ru-RU" dirty="0" smtClean="0"/>
              <a:t>В целом схема </a:t>
            </a:r>
            <a:r>
              <a:rPr lang="en-US" dirty="0" smtClean="0"/>
              <a:t>SMM </a:t>
            </a:r>
            <a:r>
              <a:rPr lang="ru-RU" dirty="0" smtClean="0"/>
              <a:t>сводится к следующему: создается официальная страница компании в социальных сетях (</a:t>
            </a:r>
            <a:r>
              <a:rPr lang="ru-RU" dirty="0" err="1" smtClean="0"/>
              <a:t>ВКонтакте</a:t>
            </a:r>
            <a:r>
              <a:rPr lang="ru-RU" dirty="0" smtClean="0"/>
              <a:t>, </a:t>
            </a:r>
            <a:r>
              <a:rPr lang="en-US" dirty="0" err="1" smtClean="0"/>
              <a:t>Facebook</a:t>
            </a:r>
            <a:r>
              <a:rPr lang="ru-RU" dirty="0" smtClean="0"/>
              <a:t>, </a:t>
            </a:r>
            <a:r>
              <a:rPr lang="en-US" dirty="0" err="1" smtClean="0"/>
              <a:t>Instagram</a:t>
            </a:r>
            <a:r>
              <a:rPr lang="ru-RU" dirty="0" smtClean="0"/>
              <a:t>, </a:t>
            </a:r>
            <a:r>
              <a:rPr lang="en-US" dirty="0" smtClean="0"/>
              <a:t>Twitter</a:t>
            </a:r>
            <a:r>
              <a:rPr lang="ru-RU" dirty="0" smtClean="0"/>
              <a:t>, Одноклассники), где предоставляется информация об организации, о проводимых акциях, возможностях и т.д., и упор делается на привлечении максимального количества пользователей к посещению вашей страницы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Интернет-реклама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276872"/>
            <a:ext cx="871296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Наличие собственного </a:t>
            </a:r>
            <a:r>
              <a:rPr lang="ru-RU" sz="2400" dirty="0" err="1" smtClean="0"/>
              <a:t>бизнес-сайта</a:t>
            </a:r>
            <a:r>
              <a:rPr lang="ru-RU" sz="2400" dirty="0" smtClean="0"/>
              <a:t> в Интернете позволяет сократить, а в некоторых случаях полностью отказаться от дорогостоящей рекламы в традиционных средствах массовой информации. Реклама в Интернете – один из самых качественных и недорогих способов продвижения продукции / товаров / услуг. Более того, реклама в Интернете во многих случаях оказывается эффективнее традиционной рекламы.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445224"/>
            <a:ext cx="216024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Баннерные</a:t>
            </a:r>
            <a:r>
              <a:rPr lang="ru-RU" dirty="0" smtClean="0"/>
              <a:t> сети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5445224"/>
            <a:ext cx="216024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Отдельные площадки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445224"/>
            <a:ext cx="216024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Мегасайты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04248" y="5445224"/>
            <a:ext cx="216024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Рекламные агентства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Баннерные</a:t>
            </a:r>
            <a:r>
              <a:rPr lang="ru-RU" sz="2400" b="1" dirty="0" smtClean="0"/>
              <a:t> сети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828092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Баннерная</a:t>
            </a:r>
            <a:r>
              <a:rPr lang="ru-RU" dirty="0" smtClean="0"/>
              <a:t> сеть – это некий ресурс, объединяющий две группы пользователей: первые - это участники, то есть те, кто размещает баннеры у себя на странице, вторые - это клиенты, то есть те, кто заказывает показы баннеров. Эти две группы пересекаются, так как одно и то же лицо может как показывать баннер, так и заказывать показы своих баннеров. Сама сеть взимает с показов комиссию, за счет которой имеет возможность продавать показы коммерческим клиентам</a:t>
            </a:r>
          </a:p>
        </p:txBody>
      </p:sp>
      <p:sp>
        <p:nvSpPr>
          <p:cNvPr id="5" name="Плюс 4"/>
          <p:cNvSpPr/>
          <p:nvPr/>
        </p:nvSpPr>
        <p:spPr>
          <a:xfrm>
            <a:off x="1907704" y="3356992"/>
            <a:ext cx="864096" cy="936104"/>
          </a:xfrm>
          <a:prstGeom prst="mathPlu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6372200" y="3356992"/>
            <a:ext cx="1080120" cy="936104"/>
          </a:xfrm>
          <a:prstGeom prst="mathMinu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07504" y="4239086"/>
            <a:ext cx="4464496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pPr lvl="0" algn="just"/>
            <a:r>
              <a:rPr lang="ru-RU" sz="1600" dirty="0" smtClean="0"/>
              <a:t>- возможность бесплатно размещать рекламу (обмен баннерами); </a:t>
            </a:r>
          </a:p>
          <a:p>
            <a:pPr lvl="0" algn="just"/>
            <a:r>
              <a:rPr lang="ru-RU" sz="1600" dirty="0" smtClean="0"/>
              <a:t>- наличие большого числа участников (рекламных площадок)</a:t>
            </a:r>
          </a:p>
          <a:p>
            <a:pPr lvl="0" algn="just">
              <a:buFontTx/>
              <a:buChar char="-"/>
            </a:pPr>
            <a:r>
              <a:rPr lang="ru-RU" sz="1600" dirty="0" smtClean="0"/>
              <a:t>многообразие настроек, фокусировка (</a:t>
            </a:r>
            <a:r>
              <a:rPr lang="ru-RU" sz="1600" dirty="0" err="1" smtClean="0"/>
              <a:t>таргетинг</a:t>
            </a:r>
            <a:r>
              <a:rPr lang="ru-RU" sz="1600" dirty="0" smtClean="0"/>
              <a:t>) по времени показа, дням недели, дням месяца, по географии, по провайдерам, типам операционной системы и т.д. </a:t>
            </a:r>
          </a:p>
          <a:p>
            <a:pPr lvl="0">
              <a:buFontTx/>
              <a:buChar char="-"/>
            </a:pPr>
            <a:endParaRPr lang="ru-RU" sz="1600" dirty="0" smtClean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716016" y="4258831"/>
            <a:ext cx="4320480" cy="255454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отсутствие гарантии выполнения запланированной кампании (движение крупных ресурсов по сетям);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возможное наличие баннеров и сайтов нежелательного качества и содержания;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опять же большой список участников - сложность в оценке эффективности кампании;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неполный контроль над рекламной кампанией;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различие настроек в разных сетях.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Баннерные</a:t>
            </a:r>
            <a:r>
              <a:rPr lang="ru-RU" sz="2400" b="1" dirty="0" smtClean="0"/>
              <a:t> сети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556792"/>
            <a:ext cx="91440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Ротабан</a:t>
            </a:r>
            <a:endParaRPr lang="ru-RU" sz="2000" b="1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2276872"/>
            <a:ext cx="820891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На бирже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Ротабан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размещено более 2000 площадок, предлагающих свои услуги. Для удобства поиска наиболее подходящего варианта, в распоряжении рекламодателя есть фильтр, позволяющий сортировать площадки по следующим параметрам: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количество показов за месяц (уникальных посетителей);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цена (за 30 дней);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рейтинг сайта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Alexa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Rank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Compete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Rank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Google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Page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Rank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Yandex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ТИЦ, а также по числу страниц 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Яндекс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Гугл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категория (тематика) сайта;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размер баннера;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новые площадки (по времени добавления на биржу).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021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Стоимость – от 30 руб.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Баннерные</a:t>
            </a:r>
            <a:r>
              <a:rPr lang="ru-RU" sz="2400" b="1" dirty="0" smtClean="0"/>
              <a:t> сети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556792"/>
            <a:ext cx="91440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RMBN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11560" y="2591037"/>
            <a:ext cx="79928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Рекламная сеть RMBN специализируется на производстве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баннерной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рекламы. Различные форматы баннеров призваны привлечь максимум внимания пользователей.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При работе с RMBN заказывать графические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мультимедийные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баннеры у сторонних разработчиков не нужно: их изготовление входит в стоимость кампании в целом.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RMBN – это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баннерная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сеть с оплатой за клики и за показы. Какой из видов выбрать вы решаете самостоятельно. Также в RMBN есть возможность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таргетинга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аудитории по географии, настройка показов баннеров по времени суток и дням недели, контроль их количества.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Баннерные</a:t>
            </a:r>
            <a:r>
              <a:rPr lang="ru-RU" sz="2400" b="1" dirty="0" smtClean="0"/>
              <a:t> сети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556792"/>
            <a:ext cx="91440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advmaker</a:t>
            </a:r>
            <a:endParaRPr lang="ru-RU" sz="2000" b="1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67544" y="2636912"/>
            <a:ext cx="820891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В рекламной сети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advmaker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можно создать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баннерную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кампанию с оплатой за переходы, показы, регистрации или запустить рекламную акцию на бренд.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advmaker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широкий выбор форматов: статические и интерактивные баннеры, информационные и всплывающие окна, баннер для видеоплеера. Рекламные материалы для постоянных клиентов разрабатываются бесплатно.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Аdvmaker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работает с большим количеством площадок, генерирующих более 3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млрд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показов рекламы ежемесячно, и представлена в 100 странах мира.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http://remadmin.donland.ru/Data/Sites/52/media/%D1%80%D0%B5%D0%BC%D0%BE%D0%BD%D1%82%D0%BD%D0%B5%D0%BD%D1%81%D0%BA%D0%B0%D1%8F%D0%B7%D0%B5%D0%BC%D0%BB%D1%8F/%D1%81%D0%B8%D0%BC%D0%B2%D0%BE%D0%BB%D0%B8%D0%BA%D0%B0/%D1%80%D0%BE/%D0%B3%D0%B5%D1%80%D0%B1%D1%80%D0%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3920" y="-27384"/>
            <a:ext cx="720080" cy="752977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-171400"/>
            <a:ext cx="7772400" cy="108012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Термины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86409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3G</a:t>
            </a:r>
            <a:r>
              <a:rPr lang="ru-RU" dirty="0" smtClean="0"/>
              <a:t> (от англ. </a:t>
            </a:r>
            <a:r>
              <a:rPr lang="ru-RU" i="1" dirty="0" err="1" smtClean="0"/>
              <a:t>third</a:t>
            </a:r>
            <a:r>
              <a:rPr lang="ru-RU" i="1" dirty="0" smtClean="0"/>
              <a:t> </a:t>
            </a:r>
            <a:r>
              <a:rPr lang="ru-RU" i="1" dirty="0" err="1" smtClean="0"/>
              <a:t>generation</a:t>
            </a:r>
            <a:r>
              <a:rPr lang="ru-RU" dirty="0" smtClean="0"/>
              <a:t> — третье поколение), технологии мобильной связи </a:t>
            </a:r>
            <a:r>
              <a:rPr lang="ru-RU" b="1" dirty="0" smtClean="0"/>
              <a:t>3 поколения</a:t>
            </a:r>
            <a:r>
              <a:rPr lang="ru-RU" dirty="0" smtClean="0"/>
              <a:t> — набор услуг, который объединяет как высокоскоростной мобильный доступ с услугами сети Интернет, так и технологию радиосвязи, которая создаёт канал передачи данных.</a:t>
            </a:r>
          </a:p>
          <a:p>
            <a:r>
              <a:rPr lang="ru-RU" b="1" dirty="0" smtClean="0"/>
              <a:t>4G</a:t>
            </a:r>
            <a:r>
              <a:rPr lang="ru-RU" dirty="0" smtClean="0"/>
              <a:t> (от англ. </a:t>
            </a:r>
            <a:r>
              <a:rPr lang="ru-RU" i="1" dirty="0" err="1" smtClean="0"/>
              <a:t>fourth</a:t>
            </a:r>
            <a:r>
              <a:rPr lang="ru-RU" i="1" dirty="0" smtClean="0"/>
              <a:t> </a:t>
            </a:r>
            <a:r>
              <a:rPr lang="ru-RU" i="1" dirty="0" err="1" smtClean="0"/>
              <a:t>generation</a:t>
            </a:r>
            <a:r>
              <a:rPr lang="ru-RU" dirty="0" smtClean="0"/>
              <a:t> — четвёртое поколение) — </a:t>
            </a:r>
            <a:r>
              <a:rPr lang="ru-RU" dirty="0" err="1" smtClean="0"/>
              <a:t>поколение</a:t>
            </a:r>
            <a:r>
              <a:rPr lang="ru-RU" dirty="0" smtClean="0"/>
              <a:t> мобильной связи с повышенными требованиями. </a:t>
            </a:r>
          </a:p>
          <a:p>
            <a:r>
              <a:rPr lang="ru-RU" b="1" dirty="0" err="1" smtClean="0"/>
              <a:t>E-billing</a:t>
            </a:r>
            <a:r>
              <a:rPr lang="ru-RU" b="1" dirty="0" smtClean="0"/>
              <a:t> (Электронный </a:t>
            </a:r>
            <a:r>
              <a:rPr lang="ru-RU" b="1" dirty="0" err="1" smtClean="0"/>
              <a:t>биллинг</a:t>
            </a:r>
            <a:r>
              <a:rPr lang="ru-RU" b="1" dirty="0" smtClean="0"/>
              <a:t>)</a:t>
            </a:r>
            <a:r>
              <a:rPr lang="ru-RU" dirty="0" smtClean="0"/>
              <a:t> – механизм взаимных расчетов между банком и клиентом, позволяющий получать выставленные и отправлять оплаченные счета за оказанные услуги в режиме реального времени. </a:t>
            </a:r>
          </a:p>
          <a:p>
            <a:r>
              <a:rPr lang="ru-RU" b="1" dirty="0" err="1" smtClean="0"/>
              <a:t>E-business</a:t>
            </a:r>
            <a:r>
              <a:rPr lang="ru-RU" b="1" dirty="0" smtClean="0"/>
              <a:t> (Электронный бизнес) </a:t>
            </a:r>
            <a:r>
              <a:rPr lang="ru-RU" dirty="0" smtClean="0"/>
              <a:t>– преобразование основных бизнес-процессов при помощи Интернет технологий.</a:t>
            </a:r>
          </a:p>
          <a:p>
            <a:r>
              <a:rPr lang="ru-RU" b="1" dirty="0" err="1" smtClean="0"/>
              <a:t>E-cash</a:t>
            </a:r>
            <a:r>
              <a:rPr lang="ru-RU" b="1" dirty="0" smtClean="0"/>
              <a:t> (электронная наличность) </a:t>
            </a:r>
            <a:r>
              <a:rPr lang="ru-RU" dirty="0" smtClean="0"/>
              <a:t>– реализуется в виде смарт-карты, которая может быть электронным кошельком или электронным бумажником, хранящим электронное представление наличных денег. </a:t>
            </a:r>
          </a:p>
          <a:p>
            <a:r>
              <a:rPr lang="ru-RU" b="1" dirty="0" err="1" smtClean="0"/>
              <a:t>E-catalog</a:t>
            </a:r>
            <a:r>
              <a:rPr lang="ru-RU" b="1" dirty="0" smtClean="0"/>
              <a:t> (электронный каталог) </a:t>
            </a:r>
            <a:r>
              <a:rPr lang="ru-RU" dirty="0" smtClean="0"/>
              <a:t>– информационная система, содержащая сведения о продуктах и услугах для клиентов или деловых партнеров. </a:t>
            </a:r>
          </a:p>
          <a:p>
            <a:r>
              <a:rPr lang="ru-RU" b="1" dirty="0" err="1" smtClean="0"/>
              <a:t>Internet</a:t>
            </a:r>
            <a:r>
              <a:rPr lang="ru-RU" b="1" dirty="0" smtClean="0"/>
              <a:t> </a:t>
            </a:r>
            <a:r>
              <a:rPr lang="ru-RU" b="1" dirty="0" err="1" smtClean="0"/>
              <a:t>bank</a:t>
            </a:r>
            <a:r>
              <a:rPr lang="ru-RU" b="1" dirty="0" smtClean="0"/>
              <a:t> (Интернет-банк)</a:t>
            </a:r>
            <a:r>
              <a:rPr lang="ru-RU" dirty="0" smtClean="0"/>
              <a:t> – банк, предоставляющий услуги </a:t>
            </a:r>
            <a:r>
              <a:rPr lang="ru-RU" dirty="0" err="1" smtClean="0"/>
              <a:t>интернет-банкинга</a:t>
            </a:r>
            <a:r>
              <a:rPr lang="ru-RU" dirty="0" smtClean="0"/>
              <a:t>. </a:t>
            </a:r>
          </a:p>
          <a:p>
            <a:r>
              <a:rPr lang="ru-RU" b="1" dirty="0" err="1" smtClean="0"/>
              <a:t>Internet</a:t>
            </a:r>
            <a:r>
              <a:rPr lang="ru-RU" b="1" dirty="0" smtClean="0"/>
              <a:t> </a:t>
            </a:r>
            <a:r>
              <a:rPr lang="ru-RU" b="1" dirty="0" err="1" smtClean="0"/>
              <a:t>banking</a:t>
            </a:r>
            <a:r>
              <a:rPr lang="ru-RU" b="1" dirty="0" smtClean="0"/>
              <a:t> (</a:t>
            </a:r>
            <a:r>
              <a:rPr lang="ru-RU" b="1" dirty="0" err="1" smtClean="0"/>
              <a:t>Интернет-банкинг</a:t>
            </a:r>
            <a:r>
              <a:rPr lang="ru-RU" b="1" dirty="0" smtClean="0"/>
              <a:t>)</a:t>
            </a:r>
            <a:r>
              <a:rPr lang="ru-RU" dirty="0" smtClean="0"/>
              <a:t> – вид удаленного (дистанционного) банковского обслуживания использующего возможности интернета. </a:t>
            </a:r>
          </a:p>
          <a:p>
            <a:r>
              <a:rPr lang="ru-RU" b="1" dirty="0" err="1" smtClean="0"/>
              <a:t>error</a:t>
            </a:r>
            <a:r>
              <a:rPr lang="ru-RU" b="1" dirty="0" smtClean="0"/>
              <a:t> 404 </a:t>
            </a:r>
            <a:r>
              <a:rPr lang="ru-RU" i="1" dirty="0" smtClean="0"/>
              <a:t>(</a:t>
            </a:r>
            <a:r>
              <a:rPr lang="ru-RU" i="1" dirty="0" err="1" smtClean="0"/>
              <a:t>File</a:t>
            </a:r>
            <a:r>
              <a:rPr lang="ru-RU" i="1" dirty="0" smtClean="0"/>
              <a:t> </a:t>
            </a:r>
            <a:r>
              <a:rPr lang="ru-RU" i="1" dirty="0" err="1" smtClean="0"/>
              <a:t>not</a:t>
            </a:r>
            <a:r>
              <a:rPr lang="ru-RU" i="1" dirty="0" smtClean="0"/>
              <a:t> </a:t>
            </a:r>
            <a:r>
              <a:rPr lang="ru-RU" i="1" dirty="0" err="1" smtClean="0"/>
              <a:t>found</a:t>
            </a:r>
            <a:r>
              <a:rPr lang="ru-RU" i="1" dirty="0" smtClean="0"/>
              <a:t>)</a:t>
            </a:r>
            <a:r>
              <a:rPr lang="ru-RU" dirty="0" smtClean="0"/>
              <a:t> – ошибка, которой </a:t>
            </a:r>
            <a:r>
              <a:rPr lang="ru-RU" dirty="0" err="1" smtClean="0"/>
              <a:t>веб­сервер</a:t>
            </a:r>
            <a:r>
              <a:rPr lang="ru-RU" dirty="0" smtClean="0"/>
              <a:t> откликается, если попросить его показать несуществующий файл.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260648"/>
            <a:ext cx="45365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Термины </a:t>
            </a:r>
            <a:endParaRPr lang="ru-RU" sz="2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Баннерные</a:t>
            </a:r>
            <a:r>
              <a:rPr lang="ru-RU" sz="2400" b="1" dirty="0" smtClean="0"/>
              <a:t> сети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556792"/>
            <a:ext cx="914400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AdWired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467544" y="2164216"/>
            <a:ext cx="820891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пециализируется на создании баннеров именно для аудитории приложений и мобильных сайтов.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Здесь предоставляются широкие возможности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таргетинга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гео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таргетинг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(с точностью до города);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таргетинг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по операционной системе;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по производителю устройства;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по модели устройства;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по типу соединения (3G/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WiFi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частотные настройки показов;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таргетинг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по оператору связи;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по приложениям;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поведенческий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таргетинг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(по полу, возрасту).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Отдельные сайты с целевой аудиторией 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132856"/>
            <a:ext cx="7920880" cy="1800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/>
              <a:t>Прямое сотрудничество с серверами, которые, возможно, посещает Ваша целевая аудитория – например, с ресурсами со схожей тематикой. </a:t>
            </a:r>
          </a:p>
          <a:p>
            <a:pPr algn="just"/>
            <a:r>
              <a:rPr lang="ru-RU" sz="2000" dirty="0" smtClean="0"/>
              <a:t>При работе с ними гораздо легче отслеживать эффективность и контролировать процесс.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077072"/>
            <a:ext cx="7920880" cy="163121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Однако этот способ подразумевает больший объем работы: надо найти такие ресурсы, договориться с ними, суметь отслеживать и контролировать процесс. Следует также учитывать, что подобные сайты вполне могут являться Вашими прямыми конкурентами, которые вряд ли, как и Вы, захотят размещать рекламу конкурентов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113387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Мегасервера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2132856"/>
            <a:ext cx="8424936" cy="175432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Мегасервера</a:t>
            </a:r>
            <a:r>
              <a:rPr lang="ru-RU" dirty="0" smtClean="0"/>
              <a:t> – это популярные Интернет-ресурсы, такие как каталоги, поисковые машины, порталы, которые посещает множество народу, среди которого, наверняка, есть и Ваша целевая аудитория. Следовательно, встает задача выбрать эту аудиторию из общего потока посетителей. Это можно сделать путем размещения рекламы в соответствующих категориях и разделах каталогов или в поисковых машинах </a:t>
            </a:r>
            <a:r>
              <a:rPr lang="ru-RU" dirty="0" err="1" smtClean="0"/>
              <a:t>контекстно</a:t>
            </a:r>
            <a:r>
              <a:rPr lang="ru-RU" dirty="0" smtClean="0"/>
              <a:t> по нужным ключевым словам.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221088"/>
            <a:ext cx="8424936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В русскоязычном Интернете  есть три основных продавца контекстной рекламы: поисковая система </a:t>
            </a:r>
            <a:r>
              <a:rPr lang="ru-RU" dirty="0" err="1" smtClean="0"/>
              <a:t>Яндекс</a:t>
            </a:r>
            <a:r>
              <a:rPr lang="ru-RU" dirty="0" smtClean="0"/>
              <a:t>, поисковая система </a:t>
            </a:r>
            <a:r>
              <a:rPr lang="ru-RU" dirty="0" err="1" smtClean="0"/>
              <a:t>Рамблер</a:t>
            </a:r>
            <a:r>
              <a:rPr lang="ru-RU" dirty="0" smtClean="0"/>
              <a:t> и система Бегун.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229200"/>
            <a:ext cx="8424936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При размещении контекстной рекламы вы платите за количество кликов на вашем рекламном объявлении от 0,02$ за клик (одно нажатие кнопкой мыши), что весьма полезно для определения посещаемости вашего сайта.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Рекламные агентства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916832"/>
            <a:ext cx="7848872" cy="31700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Рекламные агентства предлагают комплексные решения: </a:t>
            </a:r>
            <a:br>
              <a:rPr lang="ru-RU" sz="2000" dirty="0" smtClean="0"/>
            </a:br>
            <a:r>
              <a:rPr lang="ru-RU" sz="2000" dirty="0" smtClean="0"/>
              <a:t>от разработки концепции подачи рекламных материалов и создания </a:t>
            </a:r>
            <a:r>
              <a:rPr lang="ru-RU" sz="2000" dirty="0" err="1" smtClean="0"/>
              <a:t>медиапланов</a:t>
            </a:r>
            <a:r>
              <a:rPr lang="ru-RU" sz="2000" dirty="0" smtClean="0"/>
              <a:t> до проведения специальных мероприятий и анализа проведенной рекламной кампании. Поэтому пользоваться услугами профессионального агентства на начальном этапе развития </a:t>
            </a:r>
            <a:r>
              <a:rPr lang="ru-RU" sz="2000" dirty="0" err="1" smtClean="0"/>
              <a:t>Интернет-бизнеса</a:t>
            </a:r>
            <a:r>
              <a:rPr lang="ru-RU" sz="2000" dirty="0" smtClean="0"/>
              <a:t> может оказаться достаточно дорого. </a:t>
            </a:r>
          </a:p>
          <a:p>
            <a:pPr algn="just"/>
            <a:r>
              <a:rPr lang="ru-RU" sz="2000" dirty="0" smtClean="0"/>
              <a:t>Имея собственный опыт общения с рекламными площадками и проведения рекламных кампаний, Вы сможете лучше понимать данную область деятельности и более эффективно работать с агентствами </a:t>
            </a:r>
            <a:r>
              <a:rPr lang="ru-RU" sz="2000" dirty="0" err="1" smtClean="0"/>
              <a:t>Интернет-рекламы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1.7. Интернет-коммерция.</a:t>
            </a:r>
            <a:br>
              <a:rPr lang="ru-RU" sz="2400" b="1" dirty="0" smtClean="0"/>
            </a:br>
            <a:r>
              <a:rPr lang="ru-RU" sz="2400" b="1" dirty="0" smtClean="0"/>
              <a:t>Торговые площадки сети Интернет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807656"/>
            <a:ext cx="8064896" cy="147732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Для начала работы с одним из таких серверов торговли, как правило, необходимо пройти регистрацию в режиме </a:t>
            </a:r>
            <a:r>
              <a:rPr lang="ru-RU" dirty="0" err="1" smtClean="0"/>
              <a:t>on-line</a:t>
            </a:r>
            <a:r>
              <a:rPr lang="ru-RU" dirty="0" smtClean="0"/>
              <a:t>. Размещение заявок на портале позволяет наиболее быстро представить ваше бизнес-предложение на торговой площадке. При этом заинтересованные компании через поиск выйдут на ваше объявление. 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3321859"/>
            <a:ext cx="9144000" cy="3385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Наиболее популярной универсальной торговой площадкой является http://marketplace.rusbiz.ru/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645024"/>
            <a:ext cx="91440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600" dirty="0" err="1" smtClean="0">
                <a:ea typeface="Calibri" pitchFamily="34" charset="0"/>
                <a:cs typeface="Times New Roman" pitchFamily="18" charset="0"/>
              </a:rPr>
              <a:t>Platts.ru</a:t>
            </a:r>
            <a:r>
              <a:rPr lang="ru-RU" sz="1600" dirty="0" smtClean="0">
                <a:ea typeface="Calibri" pitchFamily="34" charset="0"/>
                <a:cs typeface="Times New Roman" pitchFamily="18" charset="0"/>
              </a:rPr>
              <a:t>» – яркий пример электронной биржи, содержащей в себе постоянно обновляемые предложения по покупке/продаже нефтепродуктов в России и СНГ. После бесплатной регистрации участники рынка размещают заявки на покупку и продажу нефтепродуктов, информацию о своих компаниях, новости на персональной странице. Более подробная информация: http://www.rusoil.ru/oil4</a:t>
            </a:r>
            <a:r>
              <a:rPr lang="ru-RU" sz="1600" dirty="0" smtClean="0"/>
              <a:t> </a:t>
            </a:r>
            <a:endParaRPr lang="en-US" sz="1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733256"/>
            <a:ext cx="914400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"Лесной терминал" (http://wood.rbc.ru/) — проект совместной деятельности "</a:t>
            </a:r>
            <a:r>
              <a:rPr lang="ru-RU" sz="1600" dirty="0" err="1" smtClean="0"/>
              <a:t>РосБизнесКонсалтинга</a:t>
            </a:r>
            <a:r>
              <a:rPr lang="ru-RU" sz="1600" dirty="0" smtClean="0"/>
              <a:t>" с петербургским выставочным объединением "</a:t>
            </a:r>
            <a:r>
              <a:rPr lang="ru-RU" sz="1600" dirty="0" err="1" smtClean="0"/>
              <a:t>Рестэк</a:t>
            </a:r>
            <a:r>
              <a:rPr lang="ru-RU" sz="1600" dirty="0" smtClean="0"/>
              <a:t>".</a:t>
            </a:r>
            <a:endParaRPr lang="en-US" sz="1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4941168"/>
            <a:ext cx="9144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Рынок лесной промышленности: http://www.drevesina.com. Имеется большой каталог предприятий ЛПК, разделенных по направлениям деятельности: </a:t>
            </a:r>
            <a:r>
              <a:rPr lang="ru-RU" sz="1600" dirty="0" err="1" smtClean="0"/>
              <a:t>автотехника</a:t>
            </a:r>
            <a:r>
              <a:rPr lang="ru-RU" sz="1600" dirty="0" smtClean="0"/>
              <a:t>, проектирование, лесозаготовка, перевозка и экспедирование, деревообработка, мебельное производство, консалтинг и другие. </a:t>
            </a:r>
            <a:endParaRPr lang="en-US" sz="16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33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Пример последовательности необходимых действий </a:t>
            </a:r>
            <a:br>
              <a:rPr lang="ru-RU" sz="2400" b="1" dirty="0" smtClean="0"/>
            </a:br>
            <a:r>
              <a:rPr lang="ru-RU" sz="2400" b="1" dirty="0" smtClean="0"/>
              <a:t>для покупки/продажи конкретного товара</a:t>
            </a:r>
            <a:br>
              <a:rPr lang="ru-RU" sz="2400" b="1" dirty="0" smtClean="0"/>
            </a:br>
            <a:r>
              <a:rPr lang="ru-RU" sz="2400" b="1" dirty="0" smtClean="0"/>
              <a:t>на электронной торговой площадке</a:t>
            </a:r>
            <a:endParaRPr lang="ru-RU" sz="2400" b="1" dirty="0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348880"/>
            <a:ext cx="9144000" cy="36933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dirty="0" smtClean="0"/>
              <a:t>Вы регистрируетесь, после чего на вашу электронную почту пришлют имя пользователя и пароль. </a:t>
            </a:r>
          </a:p>
          <a:p>
            <a:pPr algn="just"/>
            <a:r>
              <a:rPr lang="ru-RU" dirty="0" smtClean="0"/>
              <a:t>Затем составляете объявление покупки/продажи интересуемого материала с обязательным указанием сорта, стандарта, размера, спецификации, условий оплаты и т.д. </a:t>
            </a:r>
          </a:p>
          <a:p>
            <a:pPr algn="just"/>
            <a:r>
              <a:rPr lang="ru-RU" dirty="0" smtClean="0"/>
              <a:t>Как только вы подтвердили свое предложение, сервер выдаст вам идентификационный номер трансакции (</a:t>
            </a:r>
            <a:r>
              <a:rPr lang="ru-RU" dirty="0" err="1" smtClean="0"/>
              <a:t>transaction</a:t>
            </a:r>
            <a:r>
              <a:rPr lang="ru-RU" dirty="0" smtClean="0"/>
              <a:t> ID), и ваше предложение будет отправлено на торговую площадку. </a:t>
            </a:r>
          </a:p>
          <a:p>
            <a:pPr algn="just"/>
            <a:r>
              <a:rPr lang="ru-RU" dirty="0" smtClean="0"/>
              <a:t>Если покупатель захочет начать с вами переговоры, то он сформулирует свое встречное пожелание на экране переговоров. Таким образом, вы можете обмениваться предложениями до тех пор, пока условия сделки не устроят вас обоих. </a:t>
            </a:r>
          </a:p>
          <a:p>
            <a:pPr algn="just"/>
            <a:r>
              <a:rPr lang="ru-RU" dirty="0" smtClean="0"/>
              <a:t>Всякий раз, когда один из партнеров отключен от торговой площадки, второй все равно может отослать свое следующее предложение, которое будет сохранено. Партнер увидит его в следующий раз, посетив сервер</a:t>
            </a:r>
            <a:endParaRPr 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Интернет-трейдинг</a:t>
            </a:r>
            <a:endParaRPr lang="ru-RU" sz="24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0040" y="1524561"/>
            <a:ext cx="8388424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Главная особенность Интернет-трейдинга – простота совершения операций. Это позволяет привлечь к работе на фондовом рынке абсолютно новые слои инвесторов (в основном частных и мелких инвесторов), которых пугала сложная процедура работы с брокером и которые не представляли большого интереса для брокера, как клиенты, из-за высоких издержек на их обслуживание.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175808"/>
            <a:ext cx="8352928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Именно реальная возможность резко повысить оборот за счет увеличения количества клиентов при незначительном увеличении расходов на их обслуживание стимулирует практически все крупные и средние российские брокерские компании заявлять о намерении в ближайшее время предлагать услуги Интернет-трейдинга для своих клиентов.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843026"/>
            <a:ext cx="8352928" cy="17543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В последнее время рынок услуг Интернет-трейдинга переживает бурный рост. Многие рассматривают его в качестве основного пути расширения масштабов фондового рынка и привлечения к работе на нем региональных инвесторов. В развитии этого направления заинтересованы все категории участников рынка: организаторы торгов (биржи), брокеры, инвесторы, сервисные и технологические компании.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Пример Интернет-трейдинга – Рынок </a:t>
            </a:r>
            <a:r>
              <a:rPr lang="en-US" sz="2400" b="1" dirty="0" err="1" smtClean="0"/>
              <a:t>Forex</a:t>
            </a:r>
            <a:endParaRPr lang="ru-RU" sz="24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1556792"/>
            <a:ext cx="8568952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Рынок </a:t>
            </a:r>
            <a:r>
              <a:rPr lang="ru-RU" b="1" dirty="0" err="1" smtClean="0"/>
              <a:t>Forex</a:t>
            </a:r>
            <a:r>
              <a:rPr lang="ru-RU" b="1" dirty="0" smtClean="0"/>
              <a:t> (</a:t>
            </a:r>
            <a:r>
              <a:rPr lang="ru-RU" b="1" dirty="0" err="1" smtClean="0"/>
              <a:t>Foreign</a:t>
            </a:r>
            <a:r>
              <a:rPr lang="ru-RU" b="1" dirty="0" smtClean="0"/>
              <a:t> </a:t>
            </a:r>
            <a:r>
              <a:rPr lang="ru-RU" b="1" dirty="0" err="1" smtClean="0"/>
              <a:t>Exchange</a:t>
            </a:r>
            <a:r>
              <a:rPr lang="ru-RU" b="1" dirty="0" smtClean="0"/>
              <a:t>) - межбанковский рынок, создание которого в 1971 году было обусловлено отменой фиксированных курсов валют при проведении международных расчетов и последующим введением плавающих котировок.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492896"/>
            <a:ext cx="8568952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Forex</a:t>
            </a:r>
            <a:r>
              <a:rPr lang="ru-RU" dirty="0" smtClean="0"/>
              <a:t>, однако, не является «рынком» в привычном понимании этого слова, поскольку не имеет строго отведенной биржевой площадки, в отличие, например, от рынка валютных фьючерсов и опционов. Заключить сделку купли-продажи можно по телефону или посредством компьютерного терминала из любой точки земного шара. Мировой валютный рынок имеет перед прочими финансовыми рынками еще одно существенное преимущество - его функционирование не прекращается ни на минуту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93096"/>
            <a:ext cx="8568952" cy="17543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Свою работу </a:t>
            </a:r>
            <a:r>
              <a:rPr lang="ru-RU" dirty="0" err="1" smtClean="0"/>
              <a:t>Forex</a:t>
            </a:r>
            <a:r>
              <a:rPr lang="ru-RU" dirty="0" smtClean="0"/>
              <a:t> начинает в Веллингтоне (Новая Зеландия), продолжает, последовательно проходя часовые пояса, в Сиднее, Токио, Гонконге, Сингапуре, Москве, Франкфурте-на-Майне, Лондоне, Нью-Йорке и завершает в Лос-Анджелесе. Относительное затишье на рынке </a:t>
            </a:r>
            <a:r>
              <a:rPr lang="ru-RU" dirty="0" err="1" smtClean="0"/>
              <a:t>Forex</a:t>
            </a:r>
            <a:r>
              <a:rPr lang="ru-RU" dirty="0" smtClean="0"/>
              <a:t> наблюдается лишь с 23:00 до 4:00 часов по московскому времени – пауза между закрытием Нью-Йоркской и открытием Токийской бирж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6093296"/>
            <a:ext cx="856895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Минимальный членский вступительный взнос на рынке </a:t>
            </a:r>
            <a:r>
              <a:rPr lang="ru-RU" dirty="0" err="1" smtClean="0"/>
              <a:t>Форекс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rgbClr val="FF0000"/>
                </a:solidFill>
              </a:rPr>
              <a:t>1000$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1.8. Расчеты и платежи в сети Интернет.</a:t>
            </a:r>
            <a:br>
              <a:rPr lang="ru-RU" sz="2400" b="1" dirty="0" smtClean="0"/>
            </a:br>
            <a:r>
              <a:rPr lang="ru-RU" sz="2400" b="1" dirty="0" err="1" smtClean="0"/>
              <a:t>Интернет-банкинг</a:t>
            </a:r>
            <a:endParaRPr lang="ru-RU" sz="2400" b="1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787332"/>
            <a:ext cx="914400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 настоящему времени в мире сложились две модели развития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Интернет-банкинга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виртуальные и традиционные банки,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предоставляющие банковский сервис по многим каналам, включая Интернет. Но в последнее время наблюдается сближение этих двух моделей.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одавляющее большинство российских банков </a:t>
            </a: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имеют услугу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осуществления перевода средств на оплату коммунальных услуг, услуг провайдеров и средств связи, пополнение карточных счетов,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конвертационные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операции, а также оплату покупок через электронные магазины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5304110"/>
            <a:ext cx="9144000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Интернет-банкинг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способен сыграть важную роль в деле привлечения банками новых клиентов и повышения лояльности уже существующих. В первую очередь это относится к мелким и средним предприятиям. Для них важна не столько стоимость, сколько скорость обслуживания в банке.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Интернет-банкинг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как раз и решает проблему скорости проведения платежей.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429000"/>
            <a:ext cx="91440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Современные технологии  позволяют банкам использовать многоуровневую систему защиты. В качестве обычной подписи, привычной на бумажных  документах, клиент «виртуального банка» используют комбинацию цифр,  так  называемую  электронную  цифровую  подпись.</a:t>
            </a:r>
          </a:p>
          <a:p>
            <a:pPr algn="just"/>
            <a:r>
              <a:rPr lang="ru-RU" dirty="0" smtClean="0"/>
              <a:t>Для подстраховки банки нередко практикуют повторные запросы на совершение операций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Преимущества и недостатки </a:t>
            </a:r>
            <a:r>
              <a:rPr lang="ru-RU" sz="2400" b="1" dirty="0" err="1" smtClean="0"/>
              <a:t>Интернет-банкинга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2854677"/>
            <a:ext cx="457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ea typeface="Calibri" pitchFamily="34" charset="0"/>
                <a:cs typeface="Times New Roman" pitchFamily="18" charset="0"/>
              </a:rPr>
              <a:t>Нет необходимости лично посещать отделения банка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3717032"/>
            <a:ext cx="457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ea typeface="Calibri" pitchFamily="34" charset="0"/>
                <a:cs typeface="Times New Roman" pitchFamily="18" charset="0"/>
              </a:rPr>
              <a:t>Возможность круглосуточно контролировать свой банковский счет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654877"/>
            <a:ext cx="457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Возможность обслуживания и контроля личного карточного счета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08512" y="3731547"/>
            <a:ext cx="45720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Неинтерактивность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, продолжительный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срок оплаты</a:t>
            </a:r>
            <a:endParaRPr lang="ru-RU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4608512" y="4377878"/>
            <a:ext cx="4572000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dirty="0" smtClean="0">
                <a:ea typeface="Calibri" pitchFamily="34" charset="0"/>
                <a:cs typeface="Times New Roman" pitchFamily="18" charset="0"/>
              </a:rPr>
              <a:t>При недостаточных средствах защиты информации доступ к счету могут получить компьютерные взломщики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08512" y="2806476"/>
            <a:ext cx="4572000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dirty="0" smtClean="0">
                <a:ea typeface="Calibri" pitchFamily="34" charset="0"/>
                <a:cs typeface="Times New Roman" pitchFamily="18" charset="0"/>
              </a:rPr>
              <a:t>Стоимость подобного обслуживания </a:t>
            </a:r>
          </a:p>
          <a:p>
            <a:pPr algn="ctr"/>
            <a:r>
              <a:rPr lang="ru-RU" dirty="0" smtClean="0">
                <a:ea typeface="Calibri" pitchFamily="34" charset="0"/>
                <a:cs typeface="Times New Roman" pitchFamily="18" charset="0"/>
              </a:rPr>
              <a:t>выше стоимости стандартного </a:t>
            </a:r>
          </a:p>
          <a:p>
            <a:pPr algn="ctr"/>
            <a:r>
              <a:rPr lang="ru-RU" dirty="0" smtClean="0">
                <a:ea typeface="Calibri" pitchFamily="34" charset="0"/>
                <a:cs typeface="Times New Roman" pitchFamily="18" charset="0"/>
              </a:rPr>
              <a:t>банковского обслуживания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2195572"/>
            <a:ext cx="45720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a typeface="Calibri" pitchFamily="34" charset="0"/>
                <a:cs typeface="Times New Roman" pitchFamily="18" charset="0"/>
              </a:rPr>
              <a:t>Преимущества</a:t>
            </a:r>
            <a:endParaRPr lang="ru-RU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572000" y="2193830"/>
            <a:ext cx="4572000" cy="37107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a typeface="Calibri" pitchFamily="34" charset="0"/>
                <a:cs typeface="Times New Roman" pitchFamily="18" charset="0"/>
              </a:rPr>
              <a:t>Недостатки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http://remadmin.donland.ru/Data/Sites/52/media/%D1%80%D0%B5%D0%BC%D0%BE%D0%BD%D1%82%D0%BD%D0%B5%D0%BD%D1%81%D0%BA%D0%B0%D1%8F%D0%B7%D0%B5%D0%BC%D0%BB%D1%8F/%D1%81%D0%B8%D0%BC%D0%B2%D0%BE%D0%BB%D0%B8%D0%BA%D0%B0/%D1%80%D0%BE/%D0%B3%D0%B5%D1%80%D0%B1%D1%80%D0%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3920" y="-27384"/>
            <a:ext cx="720080" cy="752977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-171400"/>
            <a:ext cx="7772400" cy="108012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Термины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764704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IP-адрес </a:t>
            </a:r>
            <a:r>
              <a:rPr lang="ru-RU" dirty="0" smtClean="0"/>
              <a:t>– уникальный адрес каждого подключенного к Интернету компьютера. Выглядит как четыре разделенных точками чис­ла, например 207.246.152.36.</a:t>
            </a:r>
          </a:p>
          <a:p>
            <a:r>
              <a:rPr lang="ru-RU" b="1" dirty="0" err="1" smtClean="0"/>
              <a:t>Kbps</a:t>
            </a:r>
            <a:r>
              <a:rPr lang="ru-RU" dirty="0" smtClean="0"/>
              <a:t> – килобит в секунду (скорость передачи данных).</a:t>
            </a:r>
          </a:p>
          <a:p>
            <a:r>
              <a:rPr lang="ru-RU" b="1" dirty="0" err="1" smtClean="0"/>
              <a:t>login</a:t>
            </a:r>
            <a:r>
              <a:rPr lang="ru-RU" dirty="0" smtClean="0"/>
              <a:t> – регистрационное имя. Обычно встречается в сочетании с </a:t>
            </a:r>
            <a:r>
              <a:rPr lang="ru-RU" dirty="0" err="1" smtClean="0"/>
              <a:t>password</a:t>
            </a:r>
            <a:r>
              <a:rPr lang="ru-RU" dirty="0" smtClean="0"/>
              <a:t> (паролем). </a:t>
            </a:r>
          </a:p>
          <a:p>
            <a:r>
              <a:rPr lang="ru-RU" b="1" dirty="0" err="1" smtClean="0"/>
              <a:t>Wi-Fi</a:t>
            </a:r>
            <a:r>
              <a:rPr lang="ru-RU" b="1" dirty="0" smtClean="0"/>
              <a:t> [</a:t>
            </a:r>
            <a:r>
              <a:rPr lang="ru-RU" i="1" dirty="0" err="1" smtClean="0"/>
              <a:t>wireless</a:t>
            </a:r>
            <a:r>
              <a:rPr lang="ru-RU" i="1" dirty="0" smtClean="0"/>
              <a:t> </a:t>
            </a:r>
            <a:r>
              <a:rPr lang="ru-RU" i="1" dirty="0" err="1" smtClean="0"/>
              <a:t>fidelity</a:t>
            </a:r>
            <a:r>
              <a:rPr lang="ru-RU" b="1" dirty="0" smtClean="0"/>
              <a:t>] </a:t>
            </a:r>
            <a:r>
              <a:rPr lang="ru-RU" dirty="0" smtClean="0"/>
              <a:t>- технология беспроводной связи между устройствами.</a:t>
            </a:r>
          </a:p>
          <a:p>
            <a:r>
              <a:rPr lang="ru-RU" b="1" dirty="0" err="1" smtClean="0"/>
              <a:t>аккаунт</a:t>
            </a:r>
            <a:r>
              <a:rPr lang="ru-RU" b="1" dirty="0" smtClean="0"/>
              <a:t> (</a:t>
            </a:r>
            <a:r>
              <a:rPr lang="ru-RU" i="1" dirty="0" smtClean="0"/>
              <a:t>англ. </a:t>
            </a:r>
            <a:r>
              <a:rPr lang="ru-RU" i="1" dirty="0" err="1" smtClean="0"/>
              <a:t>account</a:t>
            </a:r>
            <a:r>
              <a:rPr lang="ru-RU" b="1" dirty="0" smtClean="0"/>
              <a:t>) </a:t>
            </a:r>
            <a:r>
              <a:rPr lang="ru-RU" dirty="0" smtClean="0"/>
              <a:t>– регистрационная запись.</a:t>
            </a:r>
          </a:p>
          <a:p>
            <a:r>
              <a:rPr lang="ru-RU" b="1" dirty="0" smtClean="0"/>
              <a:t>аутентификация</a:t>
            </a:r>
            <a:r>
              <a:rPr lang="ru-RU" dirty="0" smtClean="0"/>
              <a:t> – проверка личности пользователя. </a:t>
            </a:r>
          </a:p>
          <a:p>
            <a:r>
              <a:rPr lang="ru-RU" b="1" dirty="0" smtClean="0"/>
              <a:t>байт (</a:t>
            </a:r>
            <a:r>
              <a:rPr lang="ru-RU" i="1" dirty="0" smtClean="0"/>
              <a:t>англ. </a:t>
            </a:r>
            <a:r>
              <a:rPr lang="ru-RU" i="1" dirty="0" err="1" smtClean="0"/>
              <a:t>byte</a:t>
            </a:r>
            <a:r>
              <a:rPr lang="ru-RU" b="1" dirty="0" smtClean="0"/>
              <a:t>) </a:t>
            </a:r>
            <a:r>
              <a:rPr lang="ru-RU" dirty="0" smtClean="0"/>
              <a:t>– единица измерения информации. Состоит из 8 бит. </a:t>
            </a:r>
          </a:p>
          <a:p>
            <a:r>
              <a:rPr lang="ru-RU" b="1" dirty="0" smtClean="0"/>
              <a:t>баннер</a:t>
            </a:r>
            <a:r>
              <a:rPr lang="ru-RU" dirty="0" smtClean="0"/>
              <a:t> </a:t>
            </a:r>
            <a:r>
              <a:rPr lang="ru-RU" b="1" dirty="0" smtClean="0"/>
              <a:t>(</a:t>
            </a:r>
            <a:r>
              <a:rPr lang="ru-RU" i="1" dirty="0" smtClean="0"/>
              <a:t>англ. </a:t>
            </a:r>
            <a:r>
              <a:rPr lang="ru-RU" i="1" dirty="0" err="1" smtClean="0"/>
              <a:t>banner</a:t>
            </a:r>
            <a:r>
              <a:rPr lang="ru-RU" b="1" dirty="0" smtClean="0"/>
              <a:t>) </a:t>
            </a:r>
            <a:r>
              <a:rPr lang="ru-RU" dirty="0" smtClean="0"/>
              <a:t>- рекламная картинка-ссылка. </a:t>
            </a:r>
          </a:p>
          <a:p>
            <a:r>
              <a:rPr lang="ru-RU" b="1" dirty="0" smtClean="0"/>
              <a:t>бизнес-ангел – </a:t>
            </a:r>
            <a:r>
              <a:rPr lang="ru-RU" dirty="0" smtClean="0"/>
              <a:t>частный венчурный инвестор, обеспечивающий финансовую </a:t>
            </a:r>
          </a:p>
          <a:p>
            <a:r>
              <a:rPr lang="ru-RU" b="1" dirty="0" smtClean="0"/>
              <a:t>бит (</a:t>
            </a:r>
            <a:r>
              <a:rPr lang="ru-RU" i="1" dirty="0" smtClean="0"/>
              <a:t>англ. </a:t>
            </a:r>
            <a:r>
              <a:rPr lang="ru-RU" i="1" dirty="0" err="1" smtClean="0"/>
              <a:t>bit</a:t>
            </a:r>
            <a:r>
              <a:rPr lang="ru-RU" b="1" dirty="0" smtClean="0"/>
              <a:t>) </a:t>
            </a:r>
            <a:r>
              <a:rPr lang="ru-RU" dirty="0" smtClean="0"/>
              <a:t>– минимальная единица количества информации. Бит может содержать ноль или единицу. </a:t>
            </a:r>
          </a:p>
          <a:p>
            <a:r>
              <a:rPr lang="ru-RU" b="1" dirty="0" smtClean="0"/>
              <a:t>браузер</a:t>
            </a:r>
            <a:r>
              <a:rPr lang="ru-RU" dirty="0" smtClean="0"/>
              <a:t> (</a:t>
            </a:r>
            <a:r>
              <a:rPr lang="ru-RU" i="1" dirty="0" smtClean="0"/>
              <a:t>англ. </a:t>
            </a:r>
            <a:r>
              <a:rPr lang="ru-RU" i="1" dirty="0" err="1" smtClean="0"/>
              <a:t>browser</a:t>
            </a:r>
            <a:r>
              <a:rPr lang="ru-RU" dirty="0" smtClean="0"/>
              <a:t>) – программа для просмотра </a:t>
            </a:r>
            <a:r>
              <a:rPr lang="ru-RU" dirty="0" err="1" smtClean="0"/>
              <a:t>веб-страниц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веб-интерфейс</a:t>
            </a:r>
            <a:r>
              <a:rPr lang="ru-RU" b="1" dirty="0" smtClean="0"/>
              <a:t> (</a:t>
            </a:r>
            <a:r>
              <a:rPr lang="ru-RU" i="1" dirty="0" smtClean="0"/>
              <a:t>англ. </a:t>
            </a:r>
            <a:r>
              <a:rPr lang="ru-RU" i="1" dirty="0" err="1" smtClean="0"/>
              <a:t>web-in­terlace</a:t>
            </a:r>
            <a:r>
              <a:rPr lang="ru-RU" b="1" dirty="0" smtClean="0"/>
              <a:t>) </a:t>
            </a:r>
            <a:r>
              <a:rPr lang="ru-RU" dirty="0" smtClean="0"/>
              <a:t>- сайт, с помощью которого можно чем-нибудь управлять, например своим почтовым ящиком.</a:t>
            </a:r>
          </a:p>
          <a:p>
            <a:r>
              <a:rPr lang="ru-RU" b="1" dirty="0" err="1" smtClean="0"/>
              <a:t>веб-камера</a:t>
            </a:r>
            <a:r>
              <a:rPr lang="ru-RU" b="1" dirty="0" smtClean="0"/>
              <a:t> </a:t>
            </a:r>
            <a:r>
              <a:rPr lang="ru-RU" dirty="0" smtClean="0"/>
              <a:t>– цифровая камера, изображение с которой регулярно публикуется в интернете. </a:t>
            </a:r>
          </a:p>
          <a:p>
            <a:r>
              <a:rPr lang="ru-RU" b="1" dirty="0" smtClean="0"/>
              <a:t>гиперссылка (</a:t>
            </a:r>
            <a:r>
              <a:rPr lang="ru-RU" i="1" dirty="0" smtClean="0"/>
              <a:t>англ. </a:t>
            </a:r>
            <a:r>
              <a:rPr lang="ru-RU" i="1" dirty="0" err="1" smtClean="0"/>
              <a:t>hyper­link</a:t>
            </a:r>
            <a:r>
              <a:rPr lang="ru-RU" b="1" dirty="0" smtClean="0"/>
              <a:t>) </a:t>
            </a:r>
            <a:r>
              <a:rPr lang="ru-RU" dirty="0" smtClean="0"/>
              <a:t>– текстовая или графическая ссылка на объект в интернете. </a:t>
            </a:r>
          </a:p>
          <a:p>
            <a:r>
              <a:rPr lang="ru-RU" b="1" dirty="0" smtClean="0"/>
              <a:t>кэш (</a:t>
            </a:r>
            <a:r>
              <a:rPr lang="ru-RU" i="1" dirty="0" smtClean="0"/>
              <a:t>англ. </a:t>
            </a:r>
            <a:r>
              <a:rPr lang="ru-RU" i="1" dirty="0" err="1" smtClean="0"/>
              <a:t>cash</a:t>
            </a:r>
            <a:r>
              <a:rPr lang="ru-RU" b="1" dirty="0" smtClean="0"/>
              <a:t>) </a:t>
            </a:r>
            <a:r>
              <a:rPr lang="ru-RU" dirty="0" smtClean="0"/>
              <a:t>– технология облегчения доступа к уже использовавшимся данным.</a:t>
            </a:r>
          </a:p>
          <a:p>
            <a:r>
              <a:rPr lang="ru-RU" b="1" dirty="0" smtClean="0"/>
              <a:t>провайдер (</a:t>
            </a:r>
            <a:r>
              <a:rPr lang="ru-RU" i="1" dirty="0" smtClean="0"/>
              <a:t>англ. </a:t>
            </a:r>
            <a:r>
              <a:rPr lang="ru-RU" i="1" dirty="0" err="1" smtClean="0"/>
              <a:t>provider</a:t>
            </a:r>
            <a:r>
              <a:rPr lang="ru-RU" b="1" dirty="0" smtClean="0"/>
              <a:t>) </a:t>
            </a:r>
            <a:r>
              <a:rPr lang="ru-RU" dirty="0" smtClean="0"/>
              <a:t>– компания, предоставляющая доступ к Интернету конечным пользователям или другим, более мелким провайдерам.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23728" y="260648"/>
            <a:ext cx="45365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Термины </a:t>
            </a:r>
            <a:endParaRPr lang="ru-RU" sz="25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Электронные платежные системы и «электронные деньги»</a:t>
            </a:r>
            <a:endParaRPr lang="ru-RU" sz="2400" b="1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661026"/>
            <a:ext cx="9144000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Специализированные платежные </a:t>
            </a:r>
            <a:r>
              <a:rPr kumimoji="0" lang="ru-RU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Интернет-системы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призваны упростить процедуру оплаты для клиента, сделать ее анонимной и более дешевой.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Платежные системы работают следующим образом: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пользователь вводит в систему некую сумму, которая либо помещается на его счет, либо конвертируется в электронные деньги, имеющие хождение в данной системе. Электронная наличность – электронный документ, подписанный электронной цифровой подписью конкретного юридического или физического лица, который может содержать финансовые обязательства по отношению к другому лицу или предъявителю. Электронный кошелек можно хранить на жестком диске компьютера, на специальных смарт-картах, либо использовать его с Интернет-ресурса. В системах, использующих электронные деньги, при осуществлении покупки производится обязательная проверка денег на подлинность; если проверка проходит успешно, операция разрешается. 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581128"/>
            <a:ext cx="33478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Преимущества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60640" y="4581128"/>
            <a:ext cx="33478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Недостатки</a:t>
            </a:r>
            <a:endParaRPr lang="ru-RU" b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72008" y="5008240"/>
            <a:ext cx="3275856" cy="132343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- удобство при осуществлении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микроплатежей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- малая стоимость транзакции;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023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- информация о клиенте не передается в Сеть.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040560" y="5013176"/>
            <a:ext cx="4067944" cy="132343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/>
            <a:r>
              <a:rPr lang="ru-RU" sz="1600" b="1" dirty="0" smtClean="0">
                <a:solidFill>
                  <a:srgbClr val="0070C0"/>
                </a:solidFill>
              </a:rPr>
              <a:t>- порча диска или смарт-карты оборачивается потерей электронных денег; </a:t>
            </a:r>
          </a:p>
          <a:p>
            <a:pPr lvl="0" algn="r"/>
            <a:r>
              <a:rPr lang="ru-RU" sz="1600" b="1" dirty="0" smtClean="0">
                <a:solidFill>
                  <a:srgbClr val="0070C0"/>
                </a:solidFill>
              </a:rPr>
              <a:t>- отсутствие единой системы конвертации различных видов электронных денег;</a:t>
            </a:r>
          </a:p>
          <a:p>
            <a:pPr lvl="0" algn="r"/>
            <a:r>
              <a:rPr lang="ru-RU" sz="1600" b="1" dirty="0" smtClean="0">
                <a:solidFill>
                  <a:srgbClr val="0070C0"/>
                </a:solidFill>
              </a:rPr>
              <a:t>- слабость законодательной базы. 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Электронные платежные системы и «электронные деньги»</a:t>
            </a:r>
            <a:endParaRPr lang="ru-RU" sz="2400" b="1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18158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WebMoney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ВебMoney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появилась на рынке ранее остальных, поэтому наиболее известна пользователям Сети. Средством расчетов в системе служат титульные знаки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ВебMoney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(WM) нескольких типов, хранящиеся на кошельках (электронных счетах) их владельцев: WM-R – эквивалент RUR – на R-кошельках, WM-Z – эквивалент USD – на Z-кошельках, WM-C и WM-D – эквивалент USD для кредитных операций – на С- и D-кошельках. При переводе средств используются однотипные кошельки, а обмен WM-R на WM-Z производится в обменном пункте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3334340"/>
            <a:ext cx="9144000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PayCash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PayCash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существует около 6 лет, однако активное развитие началось в 2000 г.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PayCash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основывается на западной технологии «электронных денег», позволяет совершать покупки и производить платежи через собственный электронный кошелек, представляющий собой специальное программное обеспечение. «Кошелек» устанавливается на ПК пользователя и имеет специальный ключ для выработки электронной цифровой подписи под всеми электронными документами, отправляемыми при помощи кошелька. Ключ связан только с кошельком и никак не связан с компьютером, на котором он запущен. Владелец кошелька без каких-либо ограничений может переносить его с одного компьютера на другой. Для того чтобы воспользоваться услугами системы, клиент должен открыть счет в банке системы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PayCash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и осуществить конвертацию денежных средств в электронную наличность. Ввод денег в систему осуществляется путем почтового или телеграфного перевода или перевода через банк.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Электронные платежные системы и «электронные деньги»: Схема работы системы </a:t>
            </a:r>
            <a:r>
              <a:rPr lang="ru-RU" sz="2400" b="1" dirty="0" err="1" smtClean="0"/>
              <a:t>Яндекс-деньги</a:t>
            </a:r>
            <a:endParaRPr lang="ru-RU" sz="2400" b="1" dirty="0"/>
          </a:p>
        </p:txBody>
      </p:sp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108520" y="2013228"/>
            <a:ext cx="8927976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Вы регистрируетесь в платежной системе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Яндекс.Деньги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 кладете деньги на свой счет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Процессинговом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Центре системы. Таким образом у вас в Кошельке оказывается электронная наличность.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520" y="2844225"/>
            <a:ext cx="892797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Выбираете товар или услугу в электронном магазине и отсылаете заказ — нажимаете кнопку «купить». Кошелек продавца (магазина) выставляет вашему Кошельку требование об оплате, содержащее текст контракта (договора купли-продажи). Контракт подписан электронной цифровой подписью продавца.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924345"/>
            <a:ext cx="892899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Ваш Кошелек предъявляет вам текст договора. Если вы согласны и у вас достаточно денег на счету, то ваш Кошелек отсылает Кошельку продавца электронные деньги и подписанный вашей электронной подписью договор.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4716433"/>
            <a:ext cx="892899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a typeface="Calibri" pitchFamily="34" charset="0"/>
                <a:cs typeface="Times New Roman" pitchFamily="18" charset="0"/>
              </a:rPr>
              <a:t>Кошелек продавца предъявляет полученные от вас электронные деньги в </a:t>
            </a:r>
            <a:r>
              <a:rPr lang="ru-RU" sz="1600" dirty="0" err="1" smtClean="0">
                <a:ea typeface="Calibri" pitchFamily="34" charset="0"/>
                <a:cs typeface="Times New Roman" pitchFamily="18" charset="0"/>
              </a:rPr>
              <a:t>Процессинговый</a:t>
            </a:r>
            <a:r>
              <a:rPr lang="ru-RU" sz="1600" dirty="0" smtClean="0">
                <a:ea typeface="Calibri" pitchFamily="34" charset="0"/>
                <a:cs typeface="Times New Roman" pitchFamily="18" charset="0"/>
              </a:rPr>
              <a:t> центр для подтверждения их достоверности.</a:t>
            </a:r>
            <a:endParaRPr lang="ru-RU" sz="16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5292497"/>
            <a:ext cx="892899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В случае положительного результата проверки </a:t>
            </a:r>
            <a:r>
              <a:rPr lang="ru-RU" sz="1600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Процессинговый</a:t>
            </a: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Центр системы </a:t>
            </a:r>
            <a:r>
              <a:rPr lang="ru-RU" sz="1600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Яндекс.Деньги</a:t>
            </a: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зачисляет соответствующую сумму денег на счет продавца. Сообщение об этом передается Кошельку продавца вместе с «квитанцией» для Вас.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084585"/>
            <a:ext cx="892899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a typeface="Calibri" pitchFamily="34" charset="0"/>
                <a:cs typeface="Times New Roman" pitchFamily="18" charset="0"/>
              </a:rPr>
              <a:t>Получив ответ из банка, Кошелек продавца передает сообщение об успешном зачислении денег на его счет и посылает «квитанцию» вашему Кошельку.</a:t>
            </a:r>
            <a:endParaRPr lang="ru-RU" sz="16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1.9. </a:t>
            </a:r>
            <a:r>
              <a:rPr lang="ru-RU" sz="2400" b="1" dirty="0" err="1" smtClean="0"/>
              <a:t>Крауд-технологии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err="1" smtClean="0"/>
              <a:t>Краудсорсинг</a:t>
            </a:r>
            <a:endParaRPr lang="ru-RU" sz="2400" b="1" dirty="0"/>
          </a:p>
        </p:txBody>
      </p:sp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0" y="2012647"/>
            <a:ext cx="9144000" cy="120032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Краудсорсинг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–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это мобилизация ресурсов людей посредством информационных технологий с целью решения задач, стоящих перед бизнесом, государством и обществом в целом. Одним из ключевых преимущества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Краудсорсинга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является радикальное снижение стоимости и времени достижения результата.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07504" y="5241974"/>
            <a:ext cx="8856984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рауд-голосование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, предполагающее выбор участниками сообщества между определенными, представленными организациями, альтернативами, их обобщение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8620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Виды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краудсорсинга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670572"/>
            <a:ext cx="8856984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Краудсорсинг</a:t>
            </a:r>
            <a:r>
              <a:rPr lang="ru-RU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микро-задач, </a:t>
            </a:r>
            <a:r>
              <a:rPr lang="ru-RU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используемый с целью выполнения толпой отдельных видов работ организации, решение которых невозможно с помощью стандартных процедур организации</a:t>
            </a: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595643"/>
            <a:ext cx="8856984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Краудсорсинг</a:t>
            </a:r>
            <a:r>
              <a:rPr lang="ru-RU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идей</a:t>
            </a:r>
            <a:r>
              <a:rPr lang="ru-RU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, направленный на поиск </a:t>
            </a:r>
            <a:r>
              <a:rPr lang="ru-RU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креативных</a:t>
            </a:r>
            <a:r>
              <a:rPr lang="ru-RU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идей, инновационных решений существующих или возможных проблем с целью развития организации</a:t>
            </a: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5890046"/>
            <a:ext cx="8856984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Краудсорсинг</a:t>
            </a:r>
            <a:r>
              <a:rPr lang="ru-RU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решений </a:t>
            </a:r>
            <a:r>
              <a:rPr lang="ru-RU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– поиск возможных вариантов реализации инновационных и </a:t>
            </a:r>
            <a:r>
              <a:rPr lang="ru-RU" dirty="0" err="1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креативных</a:t>
            </a:r>
            <a:r>
              <a:rPr lang="ru-RU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 идей и проектов организации с помощью получения обратной связи от целевой аудитории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Краудфандинг</a:t>
            </a:r>
            <a:endParaRPr lang="ru-RU" sz="2400" b="1" dirty="0"/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323528" y="1881405"/>
            <a:ext cx="8532440" cy="92333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Краудфандинг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предполагает сотрудничество людей, которые объединяют деньги или другие ресурсы для поддержки идей, людей или организаций, в основном с использованием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интернет-технологий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876743"/>
            <a:ext cx="8550696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ea typeface="Calibri" pitchFamily="34" charset="0"/>
                <a:cs typeface="Times New Roman" pitchFamily="18" charset="0"/>
              </a:rPr>
              <a:t>Механизм функционирования имеет ярко выраженную особенность, отличающую его от других методов привлечения инвестиций, - финансирование какого-либо проекта осуществляется инвесторами, вкладывающими денежные средства в  его реализацию либо на безвозмездной основе, либо получающими взамен, как правило, некоторое вознаграждение, чаще всего продукт, созданный благодаря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краудфандингу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667651"/>
            <a:ext cx="856895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ea typeface="Calibri" pitchFamily="34" charset="0"/>
                <a:cs typeface="Times New Roman" pitchFamily="18" charset="0"/>
              </a:rPr>
              <a:t>Основными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крауд-платформами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в России являются «</a:t>
            </a:r>
            <a:r>
              <a:rPr lang="en-US" dirty="0" err="1" smtClean="0">
                <a:ea typeface="Calibri" pitchFamily="34" charset="0"/>
                <a:cs typeface="Times New Roman" pitchFamily="18" charset="0"/>
              </a:rPr>
              <a:t>Boomstarter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» и «</a:t>
            </a:r>
            <a:r>
              <a:rPr lang="en-US" dirty="0" err="1" smtClean="0">
                <a:ea typeface="Calibri" pitchFamily="34" charset="0"/>
                <a:cs typeface="Times New Roman" pitchFamily="18" charset="0"/>
              </a:rPr>
              <a:t>Planeta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.</a:t>
            </a:r>
            <a:r>
              <a:rPr lang="en-US" dirty="0" err="1" smtClean="0">
                <a:ea typeface="Calibri" pitchFamily="34" charset="0"/>
                <a:cs typeface="Times New Roman" pitchFamily="18" charset="0"/>
              </a:rPr>
              <a:t>ru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».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5108991"/>
            <a:ext cx="856895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Краудфандинг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позволяет получить финансирование без участия банков, венчурных фондов или биржи. Процесс стал намного проще и демократичнее. Несомненным плюсом является также личная заинтересованность человека, который поддерживает проект</a:t>
            </a:r>
            <a:r>
              <a:rPr lang="ru-RU" dirty="0" smtClean="0"/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 smtClean="0"/>
              <a:t>Краудинвестинг</a:t>
            </a:r>
            <a:endParaRPr lang="ru-RU" sz="2400" b="1" dirty="0"/>
          </a:p>
        </p:txBody>
      </p:sp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323528" y="1628800"/>
            <a:ext cx="8496944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Краудинвестинг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– это инвестирование в проект, совершаемое большим количеством людей –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микроинвесторов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333779"/>
            <a:ext cx="8496944" cy="2031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Это вовсе не означает, что в проекте участвуют только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микроинвесторы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. Схемы бывают разные. Например, 51%-й пакет акций принадлежит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фундерам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, 20% -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бизнес-ангелу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или венчурному фонду, а оставшаяся доля продается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микроинвесторам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, готовым вложить по несколько тысяч рублей.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Микроинвесторы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могут получить акции компании или долю активов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стартапа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. Возможно кредитование –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фаундер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должен будет вернуть занятые у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краудинвесторов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 деньги с процентами.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437112"/>
            <a:ext cx="8478688" cy="2031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ea typeface="Calibri" pitchFamily="34" charset="0"/>
                <a:cs typeface="Times New Roman" pitchFamily="18" charset="0"/>
              </a:rPr>
              <a:t>У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краудинвестинга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есть то же преимущество, что и у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краудфандинга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– массовая оценка перспективности и нужности проекта. А главный фактор привлекательности – возможность поиграть с удачей, попытаться угадать, какой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стартап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«взлетит». Мировая экономика тем временем наполняется реальными деньгами из копилок. Суммы могут быть совсем небольшими – суть не в привлечении "условно бесплатного" стартового капитала, а в том, чтобы привлечь в рынок инвестирования и </a:t>
            </a:r>
            <a:r>
              <a:rPr lang="ru-RU" dirty="0" err="1" smtClean="0">
                <a:ea typeface="Calibri" pitchFamily="34" charset="0"/>
                <a:cs typeface="Times New Roman" pitchFamily="18" charset="0"/>
              </a:rPr>
              <a:t>стартап-деятельность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 больше участников.</a:t>
            </a: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5"/>
          <p:cNvSpPr txBox="1">
            <a:spLocks/>
          </p:cNvSpPr>
          <p:nvPr/>
        </p:nvSpPr>
        <p:spPr>
          <a:xfrm>
            <a:off x="539552" y="1268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Интернет-маркетинг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интернет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403648" y="2348880"/>
            <a:ext cx="6388968" cy="359379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3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7" grpId="0"/>
      <p:bldP spid="7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2. Методика расчета эффективности сети Интернет</a:t>
            </a:r>
            <a:endParaRPr lang="ru-RU" sz="2400" b="1" dirty="0"/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1552724"/>
            <a:ext cx="9144000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Оценка эффективности применения сети Интернет включает технические, экономические, организационные и некоторые другие аспекты. Применение сети Интернет в системе маркетинга охватывает широкий круг вопросов, поэтому для оценки разных фактов при применении сети Интернет необходимо произвести разбивку критериев эффективности.  По каждому из них можно в дальнейшем проводить оценки, в соответствии с которыми принимать меры по корректировке, развитию и совершенствованию реализуемой системы маркетинга. Можно выделить следующие группы параметров: организационные, маркетинговые и экономические.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05064"/>
            <a:ext cx="8208912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i="1" dirty="0" smtClean="0"/>
              <a:t>Организационные параметры </a:t>
            </a:r>
            <a:r>
              <a:rPr lang="ru-RU" dirty="0" smtClean="0"/>
              <a:t>– определяют возможность и степень внедряемости новой информационной системы в уже существующую систему и в структуру существующей деятельности предприятия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869160"/>
            <a:ext cx="8208912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i="1" dirty="0" smtClean="0"/>
              <a:t>Маркетинговые параметры </a:t>
            </a:r>
            <a:r>
              <a:rPr lang="ru-RU" dirty="0" smtClean="0"/>
              <a:t>– отражают эффективность проведения маркетинговой программы реализации и продвижения </a:t>
            </a:r>
            <a:r>
              <a:rPr lang="ru-RU" dirty="0" err="1" smtClean="0"/>
              <a:t>веб-сервера</a:t>
            </a:r>
            <a:r>
              <a:rPr lang="ru-RU" dirty="0" smtClean="0"/>
              <a:t> в среде Интернет и характеризуют эффективность использования инструментов Интернет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5805264"/>
            <a:ext cx="8208912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i="1" dirty="0" smtClean="0"/>
              <a:t>Экономические параметры </a:t>
            </a:r>
            <a:r>
              <a:rPr lang="ru-RU" dirty="0" smtClean="0"/>
              <a:t>– дают оценку экономической эффективности выбранного варианта построения маркетинговой системы предприятия на основе </a:t>
            </a:r>
            <a:r>
              <a:rPr lang="ru-RU" dirty="0" err="1" smtClean="0"/>
              <a:t>веб-сервера</a:t>
            </a:r>
            <a:r>
              <a:rPr lang="ru-RU" dirty="0" smtClean="0"/>
              <a:t> в среде Интернет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Методика расчета эффективности сети Интернет</a:t>
            </a:r>
            <a:endParaRPr lang="ru-RU" sz="2400" b="1" dirty="0"/>
          </a:p>
        </p:txBody>
      </p:sp>
      <p:sp>
        <p:nvSpPr>
          <p:cNvPr id="64513" name="Rectangle 1"/>
          <p:cNvSpPr>
            <a:spLocks noChangeArrowheads="1"/>
          </p:cNvSpPr>
          <p:nvPr/>
        </p:nvSpPr>
        <p:spPr bwMode="auto">
          <a:xfrm>
            <a:off x="0" y="1436583"/>
            <a:ext cx="9144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Экономическая эффективность (ЭФ) в зависимости от выбранного варианта построения маркетинговой системы предприятия на основе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веб-сервера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в среде Интернет может быть определена как отношение результата, получаемого от ее применения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Зп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), к затратам, связанным с разработкой и эксплуатацией системы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Зэ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):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779912" y="2636912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ЭФ=Зп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Зэ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5496" y="3141259"/>
            <a:ext cx="4536504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 единовременным капитальным затратам относятся</a:t>
            </a:r>
            <a:r>
              <a:rPr kumimoji="0" lang="ru-RU" sz="14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1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нвестиции на первоначальный анализ и планирование;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тоимость необходимого оборудования в виде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веб-сервера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тоимость программного обеспечения;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ложения на организацию линий связи и сопутствующее оборудование; </a:t>
            </a:r>
            <a:endParaRPr lang="ru-RU" sz="14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Стоимость вспомогательного оборудования, например, компьютерной техники для обновления информации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веб-сервере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его дизайна или для выполнения функций по обеспечению работоспособности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веб-сервера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ложения на подготовку и переподготовку кадров, если какие-либо функции по обслуживанию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веб-сервера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обеспечиваются внутренними ресурсами предприятия.</a:t>
            </a: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+mj-lt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716016" y="3140968"/>
            <a:ext cx="4355976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b="1" dirty="0" smtClean="0"/>
              <a:t>К эксплуатационным расходам относятся</a:t>
            </a:r>
            <a:r>
              <a:rPr lang="ru-RU" sz="1400" dirty="0" smtClean="0"/>
              <a:t>: 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Заработная плата обслуживающего персонала</a:t>
            </a:r>
            <a:r>
              <a:rPr lang="ru-RU" sz="1400" dirty="0" smtClean="0"/>
              <a:t>; 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Расходы на вспомогательные материалы;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Взносы за доменное имя (адрес собственного ресурса); 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Арендная плата за каналы связи</a:t>
            </a:r>
            <a:r>
              <a:rPr lang="ru-RU" sz="1400" dirty="0" smtClean="0"/>
              <a:t>;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Плата провайдеру услуг Интернет за предоставление доступа к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</a:rPr>
              <a:t>веб-серверу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из Интернет, за предоставление места на собственном сервере (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</a:rPr>
              <a:t>хостинг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) или за обслуживание </a:t>
            </a:r>
            <a:r>
              <a:rPr lang="ru-RU" sz="1400" dirty="0" err="1" smtClean="0">
                <a:solidFill>
                  <a:schemeClr val="accent2">
                    <a:lumMod val="75000"/>
                  </a:schemeClr>
                </a:solidFill>
              </a:rPr>
              <a:t>веб-сервера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 предприятия в случае размещения его у провайдера;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Амортизационные отчисления;</a:t>
            </a:r>
          </a:p>
          <a:p>
            <a:pPr algn="just"/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- дополнительные расходы в случае привлечения сторонних фирм для развития сервера, его дизайна, выполняемых функций; 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Расходы на проводимые рекламные кампании и т.п.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Методика расчета сети Интернет</a:t>
            </a:r>
            <a:endParaRPr lang="ru-RU" sz="2400" b="1" dirty="0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95536" y="2492896"/>
            <a:ext cx="8460432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ервый этап,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который характеризует экономический анализ результатов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- актуальность поставленных целей и задач текущей ситуации, а также  качество проведенного анализа и планирования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861048"/>
            <a:ext cx="842493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Оценка степени внедрения новой системы в существующую информационную систему и деятельность предприятия характеризует </a:t>
            </a:r>
            <a:r>
              <a:rPr lang="ru-RU" sz="20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второй этап </a:t>
            </a:r>
            <a:r>
              <a:rPr lang="ru-RU" sz="2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программы </a:t>
            </a:r>
            <a:r>
              <a:rPr lang="ru-RU" sz="2000" dirty="0" err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Интернет-маркетинга</a:t>
            </a:r>
            <a:r>
              <a:rPr lang="ru-RU" sz="2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– этап реализации сервера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229200"/>
            <a:ext cx="842493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Третий этап </a:t>
            </a:r>
            <a:r>
              <a:rPr lang="ru-RU" sz="2000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– маркетинговые параметры, характеризующие эффективность проводимой программы продвижения сервера в среде Интернет</a:t>
            </a:r>
            <a:r>
              <a:rPr lang="ru-RU" sz="2000" dirty="0" smtClean="0"/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http://remadmin.donland.ru/Data/Sites/52/media/%D1%80%D0%B5%D0%BC%D0%BE%D0%BD%D1%82%D0%BD%D0%B5%D0%BD%D1%81%D0%BA%D0%B0%D1%8F%D0%B7%D0%B5%D0%BC%D0%BB%D1%8F/%D1%81%D0%B8%D0%BC%D0%B2%D0%BE%D0%BB%D0%B8%D0%BA%D0%B0/%D1%80%D0%BE/%D0%B3%D0%B5%D1%80%D0%B1%D1%80%D0%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3920" y="-27384"/>
            <a:ext cx="720080" cy="752977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0" y="-104254"/>
            <a:ext cx="9144000" cy="101297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СОДЕРЖАНИЕ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016724"/>
            <a:ext cx="7929735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1. Возможности Интернет для малого бизнеса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1.1. История создания сети Интернет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1.2. Убедительная статистика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1.3.Основные инструменты сети Интернет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1.4. Электронная почта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1.5.  Общение в реальном времени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1.6. Информационные ресурсы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1.7. Интернет-коммерция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1.8. Расчеты и платежи в сети Интернет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1.9.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Крауд-технологии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2. Методика расчета эффективности сети Интернет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3. Варианты использования сети Интернет на предприятии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Выводы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Список литературы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34075" algn="r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3. Варианты использования сети Интернет на предприятии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1613316"/>
          <a:ext cx="9001000" cy="5144606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800200"/>
                <a:gridCol w="3240360"/>
                <a:gridCol w="3960440"/>
              </a:tblGrid>
              <a:tr h="591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600" dirty="0"/>
                        <a:t>Цель предпринимателя</a:t>
                      </a:r>
                      <a:endParaRPr lang="ru-RU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600" dirty="0"/>
                        <a:t>Средства</a:t>
                      </a:r>
                      <a:endParaRPr lang="ru-RU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600" dirty="0"/>
                        <a:t>Результаты</a:t>
                      </a:r>
                      <a:endParaRPr lang="ru-RU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60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Повышение эффективности деятельности предприятия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Использование электронной </a:t>
                      </a:r>
                      <a:r>
                        <a:rPr lang="ru-RU" sz="1700" dirty="0" smtClean="0"/>
                        <a:t>почты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 smtClean="0"/>
                        <a:t>Использование </a:t>
                      </a:r>
                      <a:r>
                        <a:rPr lang="ru-RU" sz="1700" dirty="0"/>
                        <a:t>поисковых возможностей информационных </a:t>
                      </a:r>
                      <a:r>
                        <a:rPr lang="ru-RU" sz="1700" dirty="0" smtClean="0"/>
                        <a:t>серверов</a:t>
                      </a:r>
                      <a:endParaRPr lang="ru-RU" sz="17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 smtClean="0"/>
                        <a:t>Использование </a:t>
                      </a:r>
                      <a:r>
                        <a:rPr lang="ru-RU" sz="1700" dirty="0"/>
                        <a:t>тематических и специализированных </a:t>
                      </a:r>
                      <a:r>
                        <a:rPr lang="ru-RU" sz="1700" dirty="0" smtClean="0"/>
                        <a:t>порталов</a:t>
                      </a:r>
                      <a:endParaRPr lang="ru-RU" sz="17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 smtClean="0"/>
                        <a:t>Получение </a:t>
                      </a:r>
                      <a:r>
                        <a:rPr lang="ru-RU" sz="1700" dirty="0"/>
                        <a:t>тематических рассылок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Снижение расходов на внешние коммуникации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Упорядоченность внутренних коммуникаций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Оперативное получение справок (адреса, телефоны, информация о товарах и т.п.)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Снижение затрат на сбор маркетинговой информации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Бесплатный и быстрый подбор кадров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73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Привлечение внимания к уникальному продукту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Создание сайта-визитки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Регистрация сайта в поисковых системах и тематических </a:t>
                      </a:r>
                      <a:r>
                        <a:rPr lang="ru-RU" sz="1700" dirty="0" smtClean="0"/>
                        <a:t>каталогах. Размещение </a:t>
                      </a:r>
                      <a:r>
                        <a:rPr lang="ru-RU" sz="1700" dirty="0"/>
                        <a:t>контекстной рекламы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Снижение расходов на рекламу.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Привлечение внимания заинтересованной аудитории.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Увеличение числа потенциальных потребителей.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3832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3. Варианты использования сети Интернет на предприятии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4" y="1844824"/>
          <a:ext cx="9001000" cy="443407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44216"/>
                <a:gridCol w="3312368"/>
                <a:gridCol w="374441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600" dirty="0"/>
                        <a:t>Цель предпринимателя</a:t>
                      </a:r>
                      <a:endParaRPr lang="ru-RU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600" dirty="0"/>
                        <a:t>Средства</a:t>
                      </a:r>
                      <a:endParaRPr lang="ru-RU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600" dirty="0"/>
                        <a:t>Результаты</a:t>
                      </a:r>
                      <a:endParaRPr lang="ru-RU" sz="16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Информирование потенциальных потребителей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Использование электронной почтовой рассылки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Включение в структуру </a:t>
                      </a:r>
                      <a:r>
                        <a:rPr lang="ru-RU" sz="1700" dirty="0" err="1"/>
                        <a:t>бизнес-сайта</a:t>
                      </a:r>
                      <a:r>
                        <a:rPr lang="ru-RU" sz="1700" dirty="0"/>
                        <a:t> информационных разделов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Регулярное обновление информации в каталоге товаров на сайте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У</a:t>
                      </a:r>
                      <a:r>
                        <a:rPr lang="ru-RU" sz="1700" dirty="0" smtClean="0"/>
                        <a:t>лучшение </a:t>
                      </a:r>
                      <a:r>
                        <a:rPr lang="ru-RU" sz="1700" dirty="0"/>
                        <a:t>качества </a:t>
                      </a:r>
                      <a:endParaRPr lang="ru-RU" sz="1700" dirty="0" smtClean="0"/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 smtClean="0"/>
                        <a:t>обслуживания клиентов.</a:t>
                      </a:r>
                      <a:endParaRPr lang="ru-RU" sz="1700" dirty="0"/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Уменьшение нагрузки на персонал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Организация системы заказов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Создание </a:t>
                      </a:r>
                      <a:r>
                        <a:rPr lang="ru-RU" sz="1700" dirty="0" err="1"/>
                        <a:t>Интернет-магазинов</a:t>
                      </a:r>
                      <a:endParaRPr lang="ru-RU" sz="17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943600" algn="r"/>
                        </a:tabLst>
                      </a:pPr>
                      <a:r>
                        <a:rPr lang="ru-RU" sz="1700" dirty="0"/>
                        <a:t>Использование возможностей торговых площадок</a:t>
                      </a:r>
                      <a:endParaRPr lang="ru-RU" sz="1700" dirty="0"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Снижение затрат на работу </a:t>
                      </a:r>
                      <a:endParaRPr lang="ru-RU" sz="1700" dirty="0" smtClean="0"/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 smtClean="0"/>
                        <a:t>с клиентами,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 smtClean="0"/>
                        <a:t>осуществление </a:t>
                      </a:r>
                      <a:r>
                        <a:rPr lang="ru-RU" sz="1700" dirty="0"/>
                        <a:t>продаж и закупок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/>
                        <a:t>Экономия накладных расходов </a:t>
                      </a:r>
                      <a:r>
                        <a:rPr lang="ru-RU" sz="1700" dirty="0" smtClean="0"/>
                        <a:t>на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 smtClean="0"/>
                        <a:t>аренду </a:t>
                      </a:r>
                      <a:r>
                        <a:rPr lang="ru-RU" sz="1700" dirty="0"/>
                        <a:t>и содержание </a:t>
                      </a:r>
                      <a:r>
                        <a:rPr lang="ru-RU" sz="1700" dirty="0" smtClean="0"/>
                        <a:t>офиса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44780" algn="l"/>
                          <a:tab pos="504825" algn="l"/>
                        </a:tabLst>
                      </a:pPr>
                      <a:r>
                        <a:rPr lang="ru-RU" sz="1700" dirty="0" smtClean="0"/>
                        <a:t>Снижение </a:t>
                      </a:r>
                      <a:r>
                        <a:rPr lang="ru-RU" sz="1700" dirty="0"/>
                        <a:t>расходов на персонал</a:t>
                      </a:r>
                      <a:endParaRPr lang="ru-RU" sz="1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Заключение </a:t>
            </a:r>
            <a:endParaRPr lang="ru-RU" sz="2400" b="1" dirty="0"/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>
            <a:off x="0" y="1628800"/>
            <a:ext cx="9144000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Для малого бизнеса электронная торговля открывает только новые перспективы: улучшение качества российских систем связи, обмен информацией, рост многочисленных новых российских и международных предприятий – все это дает возможность ускорить развитие электронной торговли, что требует поддержки динамики электронной торговли и Интернета.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868593"/>
            <a:ext cx="4320480" cy="28007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Применение инструментария Интернета для расширения системы маркетинга традиционных предприятий: организация информационного взаимодействия между сотрудниками компании, заказчиками, партнерами; проведение маркетинговых исследований; продвижение и продажа товаров через Интернет, а в случае их цифровой природы доставка до покупателя; организация сервисного обслуживания и многое другое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644008" y="3868593"/>
            <a:ext cx="4392488" cy="2800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Появление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новых видов моделей бизнеса, основой которых стал непосредственно сам Интернет и для которых он играет основополагающую роль, например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Интернет-магазины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торговые электронные площадки, виртуальные информационные агентства, компании, оказывающие услуги для участников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Интернет-рынка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и т.д. Интернет может быть как самостоятельным бизнес-процессом, так и бизнесом в совокупности с традиционным. </a:t>
            </a:r>
            <a:r>
              <a:rPr lang="ru-RU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адача сети Интернет – принести прибыль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256" y="3356992"/>
            <a:ext cx="9125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Развитие </a:t>
            </a:r>
            <a:r>
              <a:rPr lang="ru-RU" b="1" dirty="0" err="1" smtClean="0"/>
              <a:t>Интернет-маркетинга</a:t>
            </a:r>
            <a:r>
              <a:rPr lang="ru-RU" b="1" dirty="0" smtClean="0"/>
              <a:t> осуществляется в двух направлениях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Список литературы</a:t>
            </a:r>
            <a:endParaRPr lang="ru-RU" sz="2400" b="1" dirty="0"/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1442675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Аксак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В. А. Общение в сети Интернет. – М.: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Эксмо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2006.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Большакова Ю. С. О возможности использования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Интернет-маркетинга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// Актуальные проблемы гуманитарных и естественных наук. – 2012. – №11.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Геддс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Б.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Google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AdWords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Исчерпывающее руководство. – М.: Манн, Иванов и Фербер, 2014.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Гласман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А. «Маркетинговые принципы виртуальных страниц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Internet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».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ДуксНет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1998.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Дорошенко О. В. Организация работы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Интернет-магазина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// Проблемы современной экономики. – 2011. – №5.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Дроздов И. Последние тенденции на рынке бизнес-приложений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юрлиц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//  http://rostov.mk.ru/.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Друк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А. «Интернет как бизнес» // 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Internet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– 1998. – №2(7).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Евтушенко Д.Д. Электронный бизнес, электронная коммерция, Интернет-торговля: сущность и взаимосвязь понятий // БИ.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2014.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№8.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Зайцева Г. Е. Интернет-маркетинг, как перспективное направление развития компании // Современные тенденции в экономике и управлении: новый взгляд. – 2011. – №12-1.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Каррыев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Б.С. Интернет, краткая история и влияние на общество // https://www.lap-publishing.com/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Кастельс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М. Галактика Интернет. Размышления об Интернете, бизнесе и обществе.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Екб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У-Фактория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2004.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Кастельс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М., Киселева Э.  Россия и сетевое сообщество // Мир России. – 2000. – № 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Колисниченко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Д. Н. Поисковые системы и продвижение сайтов в Интернете.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М.: Диалектика, 2007.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Коллинз Р. С. Бизнес и Е-коммерция: возможные пути сближения // Маркетинг. – 2005. – № 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Костяев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Р. Бизнес в Интернете: финансы, маркетинг, планирование.  – СПб.: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БХВ-Петербург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2002.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Кот Д.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E-mail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маркетинг. Исчерпывающее руководство.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М.:Манн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, Иванов и Фербер, 2013.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Котлер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Ф.,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Келлер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К.Л. Менеджмент. Маркетинг. – СПб.: Питер, 2006.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Кошик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Веб-аналитика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2.0 на практике.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М.:Диалектика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2011.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Ландэ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Д. В. Поиск знаний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Internet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М.: Диалектика, 2005.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Петюшкин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А. Основы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баннерной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рекламы. – СПб.: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БХВ-Петербург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2002.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Румянцев Д. Продвижение бизнеса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ВКонтакте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. Быстро и с минимальными затратами.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Спб.:Питер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, 2014.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1340187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Серновиц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Э. Сарафанный маркетинг. Как умные компании заставляют о себе говорить.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М.: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Манн, Иванов и Фербер, 2012.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Стедзнер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М.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Контент-маркетинг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Новые методы привлечения клиентов в эпоху интернета. – М.: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Манн, Иванов и Фербер, 2012.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Таганов Д. Проблемы формирования эффективного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бизнес-сайта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// Интернет-маркетинг. – 2004. – № 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Успенский И. Энциклопедия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Интернет-бизнеса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– СПб.: Питер, 2001.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Халилов Д. Маркетинг в социальных сетях.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М.: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Манн, Иванов и Фербер, 2014.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Черкасов Н.А. Электронный бизнес – проявление глобализации и условие эффективной интеграции национальных хозяйств // Проблемы современной экономики. – 2004. – №1(9).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Шигина Я.И.,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Утенков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Д.Ю. SMM и SEO: инструменты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интернет-маркетинга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для малого бизнеса.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Н. Новгород: НИСОЦ, 2015.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Щипанов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Е.Ф.,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Ивойлов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Р.С., Никитенко А.С. 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краудфандинга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в финансировании инновационных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проектов:Европейский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опыт и перспективы развития в России //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Terra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Europeana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– 2014. – № 4.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Эймор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Д. Электронный бизнес: эволюция и/или революция. – М.: Вильяме, 2001.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Яковлев А.,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Довжиков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А. Контекстная реклама. Основы. Секреты. Трюки.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Спб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БХВ-Петербург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», 2012.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Якушев А. В. Начинаем работать в Интернет. 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ИД «Вильямс», 2005.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Источники Интернет: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http://book.promo.ru/book/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http://www.e-commerce.ru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http://www.cnews.ru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http://www.rbcnet.ru/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http://www.internetbusiness.ru/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http://memosales.ru/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http://www.marketch.ru/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https://wildo.ru/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515719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Презентация выполнена в </a:t>
            </a:r>
            <a:r>
              <a:rPr lang="en-US" sz="2000" dirty="0" smtClean="0"/>
              <a:t>Microsoft PowerPoint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1.1. История создания сети Интернет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36583"/>
            <a:ext cx="878497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1960-е гг. </a:t>
            </a:r>
            <a:r>
              <a:rPr lang="ru-RU" dirty="0" smtClean="0"/>
              <a:t>Зарождение глобальной сети Интернет в США из проекта сети с коммутацией пакетов ARPANET (</a:t>
            </a:r>
            <a:r>
              <a:rPr lang="ru-RU" dirty="0" err="1" smtClean="0"/>
              <a:t>Advanced</a:t>
            </a:r>
            <a:r>
              <a:rPr lang="ru-RU" dirty="0" smtClean="0"/>
              <a:t> </a:t>
            </a:r>
            <a:r>
              <a:rPr lang="ru-RU" dirty="0" err="1" smtClean="0"/>
              <a:t>Research</a:t>
            </a:r>
            <a:r>
              <a:rPr lang="ru-RU" dirty="0" smtClean="0"/>
              <a:t> </a:t>
            </a:r>
            <a:r>
              <a:rPr lang="ru-RU" dirty="0" err="1" smtClean="0"/>
              <a:t>Project</a:t>
            </a:r>
            <a:r>
              <a:rPr lang="ru-RU" dirty="0" smtClean="0"/>
              <a:t> </a:t>
            </a:r>
            <a:r>
              <a:rPr lang="ru-RU" dirty="0" err="1" smtClean="0"/>
              <a:t>Agency</a:t>
            </a:r>
            <a:r>
              <a:rPr lang="ru-RU" dirty="0" smtClean="0"/>
              <a:t> </a:t>
            </a:r>
            <a:r>
              <a:rPr lang="ru-RU" dirty="0" err="1" smtClean="0"/>
              <a:t>Network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084655"/>
            <a:ext cx="878497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1970 г. </a:t>
            </a:r>
            <a:r>
              <a:rPr lang="ru-RU" dirty="0" smtClean="0"/>
              <a:t>Первая компьютерная сеть с пакетной коммутацией, названная в честь породившей ее организации </a:t>
            </a:r>
            <a:r>
              <a:rPr lang="ru-RU" dirty="0" err="1" smtClean="0"/>
              <a:t>ARPANet</a:t>
            </a:r>
            <a:r>
              <a:rPr lang="ru-RU" dirty="0" smtClean="0"/>
              <a:t> и связавшая университеты в Лос-Анджелесе и Санта-Барбаре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3020759"/>
            <a:ext cx="878497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1972 г. </a:t>
            </a:r>
            <a:r>
              <a:rPr lang="ru-RU" dirty="0" smtClean="0"/>
              <a:t>Более 40 компьютерных центров могли обмениваться между собой электронной почтой, осуществлять сеансы работы с удаленными на несколько сотен километров машинами и передавать файлы с данными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3956863"/>
            <a:ext cx="878497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/>
              <a:t>Разработка относительно дешевого миникомпьютера и машинно-независимой операционной системы UNIX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4604935"/>
            <a:ext cx="878497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Рост </a:t>
            </a:r>
            <a:r>
              <a:rPr lang="ru-RU" dirty="0" err="1" smtClean="0"/>
              <a:t>Интернет-аудитории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7504" y="5613047"/>
            <a:ext cx="878497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К середине 2015 г. </a:t>
            </a:r>
            <a:r>
              <a:rPr lang="ru-RU" dirty="0" smtClean="0"/>
              <a:t>число пользователей достигло </a:t>
            </a:r>
            <a:r>
              <a:rPr lang="ru-RU" b="1" dirty="0" smtClean="0"/>
              <a:t>3,3 </a:t>
            </a:r>
            <a:r>
              <a:rPr lang="ru-RU" b="1" dirty="0" err="1" smtClean="0"/>
              <a:t>млрд</a:t>
            </a:r>
            <a:r>
              <a:rPr lang="ru-RU" b="1" dirty="0" smtClean="0"/>
              <a:t> </a:t>
            </a:r>
            <a:r>
              <a:rPr lang="ru-RU" dirty="0" smtClean="0"/>
              <a:t>подписчиков. Во многом это обусловлено широким распространением сотовых сетей с доступом в Интернет стандартов 3G и 4G, развитием социальных сетей и удешевлением стоимости </a:t>
            </a:r>
            <a:r>
              <a:rPr lang="ru-RU" dirty="0" err="1" smtClean="0"/>
              <a:t>интернет-трафика</a:t>
            </a: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7504" y="4964975"/>
            <a:ext cx="8784976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30 июня 2012 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 число пользователей, регулярно использующих Интернет, составило более чем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2,5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млрд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человек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1.2. Убедительная статистика</a:t>
            </a:r>
            <a:endParaRPr lang="ru-RU" sz="2400" b="1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9879" y="1458650"/>
            <a:ext cx="9098625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По данным компании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Parallels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в 2015 г.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российский рынок облачных услуг для малого и среднего бизнеса вырос на 32% и составил 20,5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млрд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руб.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Компании со штатом до 250 сотрудников потратили 7,8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млрд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 на создание облачной инфраструктуры: виртуальные выделенные серверы, управляемый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хостинг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набор серверного программного обеспечения LAMP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Linux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Apache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MySQL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</a:rPr>
              <a:t>, PHP), безопасность, резервное копирование сервера и базы данных.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879" y="3356992"/>
            <a:ext cx="9098625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4,2 </a:t>
            </a:r>
            <a:r>
              <a:rPr lang="ru-RU" dirty="0" err="1" smtClean="0"/>
              <a:t>млрд</a:t>
            </a:r>
            <a:r>
              <a:rPr lang="ru-RU" dirty="0" smtClean="0"/>
              <a:t> рублей малый и средний бизнес выделил в 2013 г. из своего бюджета на </a:t>
            </a:r>
            <a:r>
              <a:rPr lang="ru-RU" dirty="0" err="1" smtClean="0"/>
              <a:t>веб-присутствие</a:t>
            </a:r>
            <a:r>
              <a:rPr lang="ru-RU" dirty="0" smtClean="0"/>
              <a:t>: </a:t>
            </a:r>
            <a:r>
              <a:rPr lang="ru-RU" dirty="0" err="1" smtClean="0"/>
              <a:t>веб-хостинг</a:t>
            </a:r>
            <a:r>
              <a:rPr lang="ru-RU" dirty="0" smtClean="0"/>
              <a:t>, </a:t>
            </a:r>
            <a:r>
              <a:rPr lang="ru-RU" dirty="0" err="1" smtClean="0"/>
              <a:t>блог-сервисы</a:t>
            </a:r>
            <a:r>
              <a:rPr lang="ru-RU" dirty="0" smtClean="0"/>
              <a:t>, регистрацию доменов, SSL- сертификаты, системы электронной торговли, инструменты для создания сайтов, сети доставки </a:t>
            </a:r>
            <a:r>
              <a:rPr lang="ru-RU" dirty="0" err="1" smtClean="0"/>
              <a:t>контента</a:t>
            </a:r>
            <a:r>
              <a:rPr lang="ru-RU" dirty="0" smtClean="0"/>
              <a:t> (CDN), управление </a:t>
            </a:r>
            <a:r>
              <a:rPr lang="ru-RU" dirty="0" err="1" smtClean="0"/>
              <a:t>контентом</a:t>
            </a:r>
            <a:r>
              <a:rPr lang="ru-RU" dirty="0" smtClean="0"/>
              <a:t>. Еще 1,1 </a:t>
            </a:r>
            <a:r>
              <a:rPr lang="ru-RU" dirty="0" err="1" smtClean="0"/>
              <a:t>млрд</a:t>
            </a:r>
            <a:r>
              <a:rPr lang="ru-RU" dirty="0" smtClean="0"/>
              <a:t> руб. было потрачено на коммуникации: платную электронную почту и виртуальные автоматические телефонные станции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879" y="4941168"/>
            <a:ext cx="9098625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На данный момент </a:t>
            </a:r>
            <a:r>
              <a:rPr lang="ru-RU" dirty="0" err="1" smtClean="0"/>
              <a:t>онлайн-приложениями</a:t>
            </a:r>
            <a:r>
              <a:rPr lang="ru-RU" dirty="0" smtClean="0"/>
              <a:t> (как бесплатными, так и платными) пользуются 66% российских МСБ. Такой показатель ставит Россию в один ряд с такими развитыми рынками облачных услуг, как США и Германия, где доля бизнес-приложений составляет около 70%.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1.3. Основные инструменты сети Интернет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628800"/>
            <a:ext cx="273630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Интернет для бизнеса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56176" y="1628800"/>
            <a:ext cx="273630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Бизнес для Интернета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001614"/>
            <a:ext cx="403244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использование Интернета позволяет эффективнее решать некоторые, может быть, вполне традиционные задачи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08512" y="2012647"/>
            <a:ext cx="428396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ru-RU" dirty="0" smtClean="0"/>
              <a:t>специфические возможности Интернета являются основным ресурсом ведения бизнеса, хотя сам бизнес может быть вполне традиционным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3356992"/>
            <a:ext cx="6984776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Источник информации (деловые и финансовые новости, </a:t>
            </a:r>
          </a:p>
          <a:p>
            <a:pPr algn="ctr"/>
            <a:r>
              <a:rPr lang="ru-RU" dirty="0" smtClean="0"/>
              <a:t>базы данных компаний, информация по различным отраслям деятельности и многое другое 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4293096"/>
            <a:ext cx="698477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Коммуникация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4797152"/>
            <a:ext cx="698477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Интернет-представительство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5301208"/>
            <a:ext cx="698477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Реклама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5805264"/>
            <a:ext cx="698477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Интернет-коммерция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52000" b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Возможности Интернет для малого бизнеса</a:t>
            </a:r>
            <a:endParaRPr lang="ru-RU" sz="2400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7094</Words>
  <Application>Microsoft Office PowerPoint</Application>
  <PresentationFormat>Экран (4:3)</PresentationFormat>
  <Paragraphs>457</Paragraphs>
  <Slides>55</Slides>
  <Notes>15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Тема Office</vt:lpstr>
      <vt:lpstr>Презентация PowerPoint</vt:lpstr>
      <vt:lpstr>Введение </vt:lpstr>
      <vt:lpstr>Термины</vt:lpstr>
      <vt:lpstr>Термины</vt:lpstr>
      <vt:lpstr>СОДЕРЖАНИЕ</vt:lpstr>
      <vt:lpstr>1.1. История создания сети Интернет</vt:lpstr>
      <vt:lpstr>1.2. Убедительная статистика</vt:lpstr>
      <vt:lpstr>1.3. Основные инструменты сети Интернет</vt:lpstr>
      <vt:lpstr>Возможности Интернет для малого бизнеса</vt:lpstr>
      <vt:lpstr>1.4. Электронная почта</vt:lpstr>
      <vt:lpstr>Обмен документами</vt:lpstr>
      <vt:lpstr>Прямая рассылка</vt:lpstr>
      <vt:lpstr>Виды Direct Mail </vt:lpstr>
      <vt:lpstr>Электронная цифровая подпись</vt:lpstr>
      <vt:lpstr>1.5. Службы мгновенного обмена сообщениями</vt:lpstr>
      <vt:lpstr>Службы мгновенного обмена сообщениями</vt:lpstr>
      <vt:lpstr>Видео- и аудиоконференции</vt:lpstr>
      <vt:lpstr>IP-телефония</vt:lpstr>
      <vt:lpstr>1.6. Информационные ресурсы.  Поиск на ресурсах сети Интернет</vt:lpstr>
      <vt:lpstr>Каталоги и базы данных</vt:lpstr>
      <vt:lpstr>Доски объявлений</vt:lpstr>
      <vt:lpstr>Интернет-представительство</vt:lpstr>
      <vt:lpstr>Интернет-представительство</vt:lpstr>
      <vt:lpstr>Социальные сети</vt:lpstr>
      <vt:lpstr>Интернет-реклама</vt:lpstr>
      <vt:lpstr>Баннерные сети</vt:lpstr>
      <vt:lpstr>Баннерные сети</vt:lpstr>
      <vt:lpstr>Баннерные сети</vt:lpstr>
      <vt:lpstr>Баннерные сети</vt:lpstr>
      <vt:lpstr>Баннерные сети</vt:lpstr>
      <vt:lpstr>Отдельные сайты с целевой аудиторией </vt:lpstr>
      <vt:lpstr>Мегасервера</vt:lpstr>
      <vt:lpstr>Рекламные агентства</vt:lpstr>
      <vt:lpstr>1.7. Интернет-коммерция. Торговые площадки сети Интернет</vt:lpstr>
      <vt:lpstr>Пример последовательности необходимых действий  для покупки/продажи конкретного товара на электронной торговой площадке</vt:lpstr>
      <vt:lpstr>Интернет-трейдинг</vt:lpstr>
      <vt:lpstr>Пример Интернет-трейдинга – Рынок Forex</vt:lpstr>
      <vt:lpstr>1.8. Расчеты и платежи в сети Интернет. Интернет-банкинг</vt:lpstr>
      <vt:lpstr>Преимущества и недостатки Интернет-банкинга</vt:lpstr>
      <vt:lpstr>Электронные платежные системы и «электронные деньги»</vt:lpstr>
      <vt:lpstr>Электронные платежные системы и «электронные деньги»</vt:lpstr>
      <vt:lpstr>Электронные платежные системы и «электронные деньги»: Схема работы системы Яндекс-деньги</vt:lpstr>
      <vt:lpstr>1.9. Крауд-технологии. Краудсорсинг</vt:lpstr>
      <vt:lpstr>Краудфандинг</vt:lpstr>
      <vt:lpstr>Краудинвестинг</vt:lpstr>
      <vt:lpstr>Презентация PowerPoint</vt:lpstr>
      <vt:lpstr>2. Методика расчета эффективности сети Интернет</vt:lpstr>
      <vt:lpstr>Методика расчета эффективности сети Интернет</vt:lpstr>
      <vt:lpstr>Методика расчета сети Интернет</vt:lpstr>
      <vt:lpstr>3. Варианты использования сети Интернет на предприятии</vt:lpstr>
      <vt:lpstr>3. Варианты использования сети Интернет на предприятии</vt:lpstr>
      <vt:lpstr>Заключение </vt:lpstr>
      <vt:lpstr>Список литературы</vt:lpstr>
      <vt:lpstr>Презентация PowerPoint</vt:lpstr>
      <vt:lpstr>Презентация выполнена в Microsoft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Михайлова Юлия Анатольевна</dc:creator>
  <cp:lastModifiedBy>Михайлова Юлия Анатольевна</cp:lastModifiedBy>
  <cp:revision>58</cp:revision>
  <dcterms:modified xsi:type="dcterms:W3CDTF">2016-07-07T11:20:59Z</dcterms:modified>
</cp:coreProperties>
</file>